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57" r:id="rId3"/>
    <p:sldId id="262" r:id="rId4"/>
    <p:sldId id="258" r:id="rId5"/>
    <p:sldId id="259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81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85" r:id="rId22"/>
    <p:sldId id="279" r:id="rId23"/>
    <p:sldId id="284" r:id="rId24"/>
    <p:sldId id="280" r:id="rId25"/>
    <p:sldId id="282" r:id="rId26"/>
    <p:sldId id="283" r:id="rId27"/>
    <p:sldId id="286" r:id="rId28"/>
    <p:sldId id="287" r:id="rId2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666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6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4C40F-766E-4072-8E1F-1C80080B0A3C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C3D878A-D77E-4F39-8FA6-5C778FE4643F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Композити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немају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способност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везивања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ткива</a:t>
          </a:r>
        </a:p>
        <a:p>
          <a:pPr marL="0"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dirty="0"/>
        </a:p>
      </dgm:t>
    </dgm:pt>
    <dgm:pt modelId="{D6E5C0FB-0305-4B25-82AC-8764AEA64256}" type="parTrans" cxnId="{D1DBF238-5B83-4D98-9AC4-BEA1726C5EDE}">
      <dgm:prSet/>
      <dgm:spPr/>
      <dgm:t>
        <a:bodyPr/>
        <a:lstStyle/>
        <a:p>
          <a:endParaRPr lang="en-US"/>
        </a:p>
      </dgm:t>
    </dgm:pt>
    <dgm:pt modelId="{6F92DC1E-7199-4385-BCC7-CC83DF370561}" type="sibTrans" cxnId="{D1DBF238-5B83-4D98-9AC4-BEA1726C5EDE}">
      <dgm:prSet/>
      <dgm:spPr/>
      <dgm:t>
        <a:bodyPr/>
        <a:lstStyle/>
        <a:p>
          <a:endParaRPr lang="en-US"/>
        </a:p>
      </dgm:t>
    </dgm:pt>
    <dgm:pt modelId="{2E32F117-CB4E-4C61-B58F-E4FCE7D627DB}">
      <dgm:prSet/>
      <dgm:spPr/>
      <dgm:t>
        <a:bodyPr/>
        <a:lstStyle/>
        <a:p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Незадовољавајућа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између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рестауративног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материјала и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зубних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ткива је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узрок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настанка</a:t>
          </a:r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D696BA-3588-41F3-8886-E5A59E43436A}" type="parTrans" cxnId="{5B702EFC-B45B-4221-A30D-806D5A638735}">
      <dgm:prSet/>
      <dgm:spPr/>
      <dgm:t>
        <a:bodyPr/>
        <a:lstStyle/>
        <a:p>
          <a:endParaRPr lang="en-US"/>
        </a:p>
      </dgm:t>
    </dgm:pt>
    <dgm:pt modelId="{9542E98A-4371-42BD-9456-18E55EEFBCED}" type="sibTrans" cxnId="{5B702EFC-B45B-4221-A30D-806D5A638735}">
      <dgm:prSet/>
      <dgm:spPr/>
      <dgm:t>
        <a:bodyPr/>
        <a:lstStyle/>
        <a:p>
          <a:endParaRPr lang="en-US"/>
        </a:p>
      </dgm:t>
    </dgm:pt>
    <dgm:pt modelId="{B31843DA-1ED7-469E-9309-F486D15531C4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r-Cyrl-RS" b="1" dirty="0">
              <a:latin typeface="Times New Roman" panose="02020603050405020304" pitchFamily="18" charset="0"/>
              <a:cs typeface="Times New Roman" panose="02020603050405020304" pitchFamily="18" charset="0"/>
            </a:rPr>
            <a:t>М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ИКРОПУКОТИНЕ</a:t>
          </a:r>
        </a:p>
        <a:p>
          <a:pPr marL="0"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dirty="0"/>
        </a:p>
      </dgm:t>
    </dgm:pt>
    <dgm:pt modelId="{E9003A75-38F7-4783-9067-FD387BBEEB58}" type="parTrans" cxnId="{8E2A8381-004F-4DB2-977A-0C82E92FB9CC}">
      <dgm:prSet/>
      <dgm:spPr/>
      <dgm:t>
        <a:bodyPr/>
        <a:lstStyle/>
        <a:p>
          <a:endParaRPr lang="en-US"/>
        </a:p>
      </dgm:t>
    </dgm:pt>
    <dgm:pt modelId="{7EB139CA-E441-4CB9-B43D-3F4066A9243D}" type="sibTrans" cxnId="{8E2A8381-004F-4DB2-977A-0C82E92FB9CC}">
      <dgm:prSet/>
      <dgm:spPr/>
      <dgm:t>
        <a:bodyPr/>
        <a:lstStyle/>
        <a:p>
          <a:endParaRPr lang="en-US"/>
        </a:p>
      </dgm:t>
    </dgm:pt>
    <dgm:pt modelId="{C17A1A06-70EB-49BC-83EF-8931E2959CA4}">
      <dgm:prSet/>
      <dgm:spPr/>
      <dgm:t>
        <a:bodyPr/>
        <a:lstStyle/>
        <a:p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Прекретницу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представља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увођење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технике 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нагризања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рубова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глеђи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Cyrl-RS" dirty="0">
              <a:latin typeface="Times New Roman" panose="02020603050405020304" pitchFamily="18" charset="0"/>
              <a:cs typeface="Times New Roman" panose="02020603050405020304" pitchFamily="18" charset="0"/>
            </a:rPr>
            <a:t>70%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ортофосфорном</a:t>
          </a:r>
          <a:r>
            <a:rPr lang="sr-Cyrl-R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киселином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, коју је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увео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Bounocore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1955</a:t>
          </a:r>
          <a:r>
            <a:rPr lang="sr-Cyrl-RS" dirty="0">
              <a:latin typeface="Times New Roman" panose="02020603050405020304" pitchFamily="18" charset="0"/>
              <a:cs typeface="Times New Roman" panose="02020603050405020304" pitchFamily="18" charset="0"/>
            </a:rPr>
            <a:t>. године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8340D5-90D3-4E6C-9598-F90E995E94C5}" type="parTrans" cxnId="{CAAA5163-0B8E-4DC9-9ABA-BF45EC441870}">
      <dgm:prSet/>
      <dgm:spPr/>
      <dgm:t>
        <a:bodyPr/>
        <a:lstStyle/>
        <a:p>
          <a:endParaRPr lang="en-US"/>
        </a:p>
      </dgm:t>
    </dgm:pt>
    <dgm:pt modelId="{77FEA0F3-62F2-4A1B-8D4E-18BC5202477A}" type="sibTrans" cxnId="{CAAA5163-0B8E-4DC9-9ABA-BF45EC441870}">
      <dgm:prSet/>
      <dgm:spPr/>
      <dgm:t>
        <a:bodyPr/>
        <a:lstStyle/>
        <a:p>
          <a:endParaRPr lang="en-US"/>
        </a:p>
      </dgm:t>
    </dgm:pt>
    <dgm:pt modelId="{17DC07FC-804A-4CE6-AACE-B0D5FD7F45B4}">
      <dgm:prSet/>
      <dgm:spPr/>
      <dgm:t>
        <a:bodyPr/>
        <a:lstStyle/>
        <a:p>
          <a:r>
            <a:rPr lang="sr-Cyrl-RS" dirty="0">
              <a:latin typeface="Times New Roman" panose="02020603050405020304" pitchFamily="18" charset="0"/>
              <a:cs typeface="Times New Roman" panose="02020603050405020304" pitchFamily="18" charset="0"/>
            </a:rPr>
            <a:t>У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вођење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Cyrl-RS" b="1" dirty="0">
              <a:latin typeface="Times New Roman" panose="02020603050405020304" pitchFamily="18" charset="0"/>
              <a:cs typeface="Times New Roman" panose="02020603050405020304" pitchFamily="18" charset="0"/>
            </a:rPr>
            <a:t>дентин</a:t>
          </a:r>
          <a:r>
            <a:rPr lang="sr-Cyrl-R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адхезивних</a:t>
          </a:r>
          <a:r>
            <a:rPr lang="sr-Cyrl-RS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система</a:t>
          </a:r>
          <a:r>
            <a:rPr lang="sr-Cyrl-RS" b="1" dirty="0">
              <a:latin typeface="Times New Roman" panose="02020603050405020304" pitchFamily="18" charset="0"/>
              <a:cs typeface="Times New Roman" panose="02020603050405020304" pitchFamily="18" charset="0"/>
            </a:rPr>
            <a:t> (ДАС)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AC3D16-1836-48E3-BFE5-F4BC94F91B1A}" type="parTrans" cxnId="{159D2346-6C48-4F43-BF0C-F6ACF7C03CF1}">
      <dgm:prSet/>
      <dgm:spPr/>
      <dgm:t>
        <a:bodyPr/>
        <a:lstStyle/>
        <a:p>
          <a:endParaRPr lang="en-US"/>
        </a:p>
      </dgm:t>
    </dgm:pt>
    <dgm:pt modelId="{4171E3E6-7805-4FA6-8442-E2A0F1588B17}" type="sibTrans" cxnId="{159D2346-6C48-4F43-BF0C-F6ACF7C03CF1}">
      <dgm:prSet/>
      <dgm:spPr/>
      <dgm:t>
        <a:bodyPr/>
        <a:lstStyle/>
        <a:p>
          <a:endParaRPr lang="en-US"/>
        </a:p>
      </dgm:t>
    </dgm:pt>
    <dgm:pt modelId="{4AECD731-37D7-4F5D-9C2B-6EB71604BF3A}">
      <dgm:prSet/>
      <dgm:spPr/>
      <dgm:t>
        <a:bodyPr/>
        <a:lstStyle/>
        <a:p>
          <a:r>
            <a:rPr lang="sr-Cyrl-RS" b="1" dirty="0">
              <a:latin typeface="Times New Roman" panose="02020603050405020304" pitchFamily="18" charset="0"/>
              <a:cs typeface="Times New Roman" panose="02020603050405020304" pitchFamily="18" charset="0"/>
            </a:rPr>
            <a:t>ДАС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посредују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у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везивању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композитних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материјала за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зубна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ткива</a:t>
          </a:r>
        </a:p>
      </dgm:t>
    </dgm:pt>
    <dgm:pt modelId="{F557FB38-4353-43D0-B110-284782707EDA}" type="parTrans" cxnId="{F305A881-B8E0-4D9A-8393-3BF88E4F4267}">
      <dgm:prSet/>
      <dgm:spPr/>
      <dgm:t>
        <a:bodyPr/>
        <a:lstStyle/>
        <a:p>
          <a:endParaRPr lang="en-US"/>
        </a:p>
      </dgm:t>
    </dgm:pt>
    <dgm:pt modelId="{4016B976-C4D8-4606-A1F0-7635CDFFFA16}" type="sibTrans" cxnId="{F305A881-B8E0-4D9A-8393-3BF88E4F4267}">
      <dgm:prSet/>
      <dgm:spPr/>
      <dgm:t>
        <a:bodyPr/>
        <a:lstStyle/>
        <a:p>
          <a:endParaRPr lang="en-US"/>
        </a:p>
      </dgm:t>
    </dgm:pt>
    <dgm:pt modelId="{4402C94D-AFE4-4379-A8E4-8812E90A056F}" type="pres">
      <dgm:prSet presAssocID="{3C54C40F-766E-4072-8E1F-1C80080B0A3C}" presName="Name0" presStyleCnt="0">
        <dgm:presLayoutVars>
          <dgm:dir/>
          <dgm:resizeHandles val="exact"/>
        </dgm:presLayoutVars>
      </dgm:prSet>
      <dgm:spPr/>
    </dgm:pt>
    <dgm:pt modelId="{6780F4B8-927F-46ED-B863-8ED236C04490}" type="pres">
      <dgm:prSet presAssocID="{7C3D878A-D77E-4F39-8FA6-5C778FE4643F}" presName="node" presStyleLbl="node1" presStyleIdx="0" presStyleCnt="6">
        <dgm:presLayoutVars>
          <dgm:bulletEnabled val="1"/>
        </dgm:presLayoutVars>
      </dgm:prSet>
      <dgm:spPr/>
    </dgm:pt>
    <dgm:pt modelId="{BE37D4A8-6470-4FA6-98E2-DCC8E55A45C7}" type="pres">
      <dgm:prSet presAssocID="{6F92DC1E-7199-4385-BCC7-CC83DF370561}" presName="sibTrans" presStyleLbl="sibTrans1D1" presStyleIdx="0" presStyleCnt="5"/>
      <dgm:spPr/>
    </dgm:pt>
    <dgm:pt modelId="{E9E80D87-CF22-4021-87A0-6EEEBF5F91C9}" type="pres">
      <dgm:prSet presAssocID="{6F92DC1E-7199-4385-BCC7-CC83DF370561}" presName="connectorText" presStyleLbl="sibTrans1D1" presStyleIdx="0" presStyleCnt="5"/>
      <dgm:spPr/>
    </dgm:pt>
    <dgm:pt modelId="{75885AE1-72B6-4A97-B288-CD36B7DBCCFA}" type="pres">
      <dgm:prSet presAssocID="{2E32F117-CB4E-4C61-B58F-E4FCE7D627DB}" presName="node" presStyleLbl="node1" presStyleIdx="1" presStyleCnt="6">
        <dgm:presLayoutVars>
          <dgm:bulletEnabled val="1"/>
        </dgm:presLayoutVars>
      </dgm:prSet>
      <dgm:spPr/>
    </dgm:pt>
    <dgm:pt modelId="{3D20B13E-63F4-493D-9E5B-F0BF2B46AD0B}" type="pres">
      <dgm:prSet presAssocID="{9542E98A-4371-42BD-9456-18E55EEFBCED}" presName="sibTrans" presStyleLbl="sibTrans1D1" presStyleIdx="1" presStyleCnt="5"/>
      <dgm:spPr/>
    </dgm:pt>
    <dgm:pt modelId="{27E4D174-5680-4C8C-B7E4-9A05ECA51288}" type="pres">
      <dgm:prSet presAssocID="{9542E98A-4371-42BD-9456-18E55EEFBCED}" presName="connectorText" presStyleLbl="sibTrans1D1" presStyleIdx="1" presStyleCnt="5"/>
      <dgm:spPr/>
    </dgm:pt>
    <dgm:pt modelId="{15341FDE-F8D6-41F4-A7DE-072B8610EB4B}" type="pres">
      <dgm:prSet presAssocID="{B31843DA-1ED7-469E-9309-F486D15531C4}" presName="node" presStyleLbl="node1" presStyleIdx="2" presStyleCnt="6">
        <dgm:presLayoutVars>
          <dgm:bulletEnabled val="1"/>
        </dgm:presLayoutVars>
      </dgm:prSet>
      <dgm:spPr/>
    </dgm:pt>
    <dgm:pt modelId="{B8BA40C5-1A06-4105-8A23-15C839612A26}" type="pres">
      <dgm:prSet presAssocID="{7EB139CA-E441-4CB9-B43D-3F4066A9243D}" presName="sibTrans" presStyleLbl="sibTrans1D1" presStyleIdx="2" presStyleCnt="5"/>
      <dgm:spPr/>
    </dgm:pt>
    <dgm:pt modelId="{25A6BDA0-28EE-44C6-9430-C53D37BD6EED}" type="pres">
      <dgm:prSet presAssocID="{7EB139CA-E441-4CB9-B43D-3F4066A9243D}" presName="connectorText" presStyleLbl="sibTrans1D1" presStyleIdx="2" presStyleCnt="5"/>
      <dgm:spPr/>
    </dgm:pt>
    <dgm:pt modelId="{FE3D2E58-BFCD-4919-BCDD-90C4B32D01D8}" type="pres">
      <dgm:prSet presAssocID="{C17A1A06-70EB-49BC-83EF-8931E2959CA4}" presName="node" presStyleLbl="node1" presStyleIdx="3" presStyleCnt="6">
        <dgm:presLayoutVars>
          <dgm:bulletEnabled val="1"/>
        </dgm:presLayoutVars>
      </dgm:prSet>
      <dgm:spPr/>
    </dgm:pt>
    <dgm:pt modelId="{B36A147F-54F2-49FB-8AFD-70E534721ED9}" type="pres">
      <dgm:prSet presAssocID="{77FEA0F3-62F2-4A1B-8D4E-18BC5202477A}" presName="sibTrans" presStyleLbl="sibTrans1D1" presStyleIdx="3" presStyleCnt="5"/>
      <dgm:spPr/>
    </dgm:pt>
    <dgm:pt modelId="{443E71B3-C1C2-4044-BF8E-BA7B11B8C5A7}" type="pres">
      <dgm:prSet presAssocID="{77FEA0F3-62F2-4A1B-8D4E-18BC5202477A}" presName="connectorText" presStyleLbl="sibTrans1D1" presStyleIdx="3" presStyleCnt="5"/>
      <dgm:spPr/>
    </dgm:pt>
    <dgm:pt modelId="{126714B7-9C8C-466D-847D-F93A06DCE062}" type="pres">
      <dgm:prSet presAssocID="{17DC07FC-804A-4CE6-AACE-B0D5FD7F45B4}" presName="node" presStyleLbl="node1" presStyleIdx="4" presStyleCnt="6">
        <dgm:presLayoutVars>
          <dgm:bulletEnabled val="1"/>
        </dgm:presLayoutVars>
      </dgm:prSet>
      <dgm:spPr/>
    </dgm:pt>
    <dgm:pt modelId="{28E8A981-A1CA-431F-B850-0EED53502AD5}" type="pres">
      <dgm:prSet presAssocID="{4171E3E6-7805-4FA6-8442-E2A0F1588B17}" presName="sibTrans" presStyleLbl="sibTrans1D1" presStyleIdx="4" presStyleCnt="5"/>
      <dgm:spPr/>
    </dgm:pt>
    <dgm:pt modelId="{F7DBC338-DEC2-4EF2-89A2-166533DD9EA4}" type="pres">
      <dgm:prSet presAssocID="{4171E3E6-7805-4FA6-8442-E2A0F1588B17}" presName="connectorText" presStyleLbl="sibTrans1D1" presStyleIdx="4" presStyleCnt="5"/>
      <dgm:spPr/>
    </dgm:pt>
    <dgm:pt modelId="{B41483D5-68D2-4453-9D08-74A1F109D95C}" type="pres">
      <dgm:prSet presAssocID="{4AECD731-37D7-4F5D-9C2B-6EB71604BF3A}" presName="node" presStyleLbl="node1" presStyleIdx="5" presStyleCnt="6">
        <dgm:presLayoutVars>
          <dgm:bulletEnabled val="1"/>
        </dgm:presLayoutVars>
      </dgm:prSet>
      <dgm:spPr/>
    </dgm:pt>
  </dgm:ptLst>
  <dgm:cxnLst>
    <dgm:cxn modelId="{2EA0FD0D-1149-4B78-A021-3C64E7A3EF9B}" type="presOf" srcId="{6F92DC1E-7199-4385-BCC7-CC83DF370561}" destId="{E9E80D87-CF22-4021-87A0-6EEEBF5F91C9}" srcOrd="1" destOrd="0" presId="urn:microsoft.com/office/officeart/2016/7/layout/RepeatingBendingProcessNew"/>
    <dgm:cxn modelId="{621A9414-2FC2-4BAC-A3A1-9F1ADF57D8CC}" type="presOf" srcId="{9542E98A-4371-42BD-9456-18E55EEFBCED}" destId="{27E4D174-5680-4C8C-B7E4-9A05ECA51288}" srcOrd="1" destOrd="0" presId="urn:microsoft.com/office/officeart/2016/7/layout/RepeatingBendingProcessNew"/>
    <dgm:cxn modelId="{D1DBF238-5B83-4D98-9AC4-BEA1726C5EDE}" srcId="{3C54C40F-766E-4072-8E1F-1C80080B0A3C}" destId="{7C3D878A-D77E-4F39-8FA6-5C778FE4643F}" srcOrd="0" destOrd="0" parTransId="{D6E5C0FB-0305-4B25-82AC-8764AEA64256}" sibTransId="{6F92DC1E-7199-4385-BCC7-CC83DF370561}"/>
    <dgm:cxn modelId="{7EA8B15B-F92F-4CF9-A0A6-6158B5402677}" type="presOf" srcId="{77FEA0F3-62F2-4A1B-8D4E-18BC5202477A}" destId="{B36A147F-54F2-49FB-8AFD-70E534721ED9}" srcOrd="0" destOrd="0" presId="urn:microsoft.com/office/officeart/2016/7/layout/RepeatingBendingProcessNew"/>
    <dgm:cxn modelId="{F4E53F63-232E-4E7C-BF7A-B11D12ECF9CD}" type="presOf" srcId="{4171E3E6-7805-4FA6-8442-E2A0F1588B17}" destId="{28E8A981-A1CA-431F-B850-0EED53502AD5}" srcOrd="0" destOrd="0" presId="urn:microsoft.com/office/officeart/2016/7/layout/RepeatingBendingProcessNew"/>
    <dgm:cxn modelId="{CAAA5163-0B8E-4DC9-9ABA-BF45EC441870}" srcId="{3C54C40F-766E-4072-8E1F-1C80080B0A3C}" destId="{C17A1A06-70EB-49BC-83EF-8931E2959CA4}" srcOrd="3" destOrd="0" parTransId="{D18340D5-90D3-4E6C-9598-F90E995E94C5}" sibTransId="{77FEA0F3-62F2-4A1B-8D4E-18BC5202477A}"/>
    <dgm:cxn modelId="{53A25B44-3768-43D4-A0CF-3962ADA80394}" type="presOf" srcId="{C17A1A06-70EB-49BC-83EF-8931E2959CA4}" destId="{FE3D2E58-BFCD-4919-BCDD-90C4B32D01D8}" srcOrd="0" destOrd="0" presId="urn:microsoft.com/office/officeart/2016/7/layout/RepeatingBendingProcessNew"/>
    <dgm:cxn modelId="{159D2346-6C48-4F43-BF0C-F6ACF7C03CF1}" srcId="{3C54C40F-766E-4072-8E1F-1C80080B0A3C}" destId="{17DC07FC-804A-4CE6-AACE-B0D5FD7F45B4}" srcOrd="4" destOrd="0" parTransId="{A2AC3D16-1836-48E3-BFE5-F4BC94F91B1A}" sibTransId="{4171E3E6-7805-4FA6-8442-E2A0F1588B17}"/>
    <dgm:cxn modelId="{8770954B-8D26-45DC-BDFE-EF3614DC942A}" type="presOf" srcId="{2E32F117-CB4E-4C61-B58F-E4FCE7D627DB}" destId="{75885AE1-72B6-4A97-B288-CD36B7DBCCFA}" srcOrd="0" destOrd="0" presId="urn:microsoft.com/office/officeart/2016/7/layout/RepeatingBendingProcessNew"/>
    <dgm:cxn modelId="{E4239476-3A0C-437E-9B60-66F43EC60D83}" type="presOf" srcId="{77FEA0F3-62F2-4A1B-8D4E-18BC5202477A}" destId="{443E71B3-C1C2-4044-BF8E-BA7B11B8C5A7}" srcOrd="1" destOrd="0" presId="urn:microsoft.com/office/officeart/2016/7/layout/RepeatingBendingProcessNew"/>
    <dgm:cxn modelId="{8E2A8381-004F-4DB2-977A-0C82E92FB9CC}" srcId="{3C54C40F-766E-4072-8E1F-1C80080B0A3C}" destId="{B31843DA-1ED7-469E-9309-F486D15531C4}" srcOrd="2" destOrd="0" parTransId="{E9003A75-38F7-4783-9067-FD387BBEEB58}" sibTransId="{7EB139CA-E441-4CB9-B43D-3F4066A9243D}"/>
    <dgm:cxn modelId="{F305A881-B8E0-4D9A-8393-3BF88E4F4267}" srcId="{3C54C40F-766E-4072-8E1F-1C80080B0A3C}" destId="{4AECD731-37D7-4F5D-9C2B-6EB71604BF3A}" srcOrd="5" destOrd="0" parTransId="{F557FB38-4353-43D0-B110-284782707EDA}" sibTransId="{4016B976-C4D8-4606-A1F0-7635CDFFFA16}"/>
    <dgm:cxn modelId="{1007B183-F1A3-46D7-903A-DB978819F15D}" type="presOf" srcId="{7EB139CA-E441-4CB9-B43D-3F4066A9243D}" destId="{B8BA40C5-1A06-4105-8A23-15C839612A26}" srcOrd="0" destOrd="0" presId="urn:microsoft.com/office/officeart/2016/7/layout/RepeatingBendingProcessNew"/>
    <dgm:cxn modelId="{8EA25887-F6C2-4930-A19D-F0FB7C0BD5D6}" type="presOf" srcId="{7C3D878A-D77E-4F39-8FA6-5C778FE4643F}" destId="{6780F4B8-927F-46ED-B863-8ED236C04490}" srcOrd="0" destOrd="0" presId="urn:microsoft.com/office/officeart/2016/7/layout/RepeatingBendingProcessNew"/>
    <dgm:cxn modelId="{51877CA1-8605-4346-9670-08F36C6822A9}" type="presOf" srcId="{3C54C40F-766E-4072-8E1F-1C80080B0A3C}" destId="{4402C94D-AFE4-4379-A8E4-8812E90A056F}" srcOrd="0" destOrd="0" presId="urn:microsoft.com/office/officeart/2016/7/layout/RepeatingBendingProcessNew"/>
    <dgm:cxn modelId="{50550BB4-C91F-4A55-B22D-1F3DEF293530}" type="presOf" srcId="{4AECD731-37D7-4F5D-9C2B-6EB71604BF3A}" destId="{B41483D5-68D2-4453-9D08-74A1F109D95C}" srcOrd="0" destOrd="0" presId="urn:microsoft.com/office/officeart/2016/7/layout/RepeatingBendingProcessNew"/>
    <dgm:cxn modelId="{65CEF8B7-E050-40A8-96DF-2F13F998ED6D}" type="presOf" srcId="{7EB139CA-E441-4CB9-B43D-3F4066A9243D}" destId="{25A6BDA0-28EE-44C6-9430-C53D37BD6EED}" srcOrd="1" destOrd="0" presId="urn:microsoft.com/office/officeart/2016/7/layout/RepeatingBendingProcessNew"/>
    <dgm:cxn modelId="{70CF03C8-727A-42A9-B94F-7EEE3DCC6C7B}" type="presOf" srcId="{17DC07FC-804A-4CE6-AACE-B0D5FD7F45B4}" destId="{126714B7-9C8C-466D-847D-F93A06DCE062}" srcOrd="0" destOrd="0" presId="urn:microsoft.com/office/officeart/2016/7/layout/RepeatingBendingProcessNew"/>
    <dgm:cxn modelId="{CDDC86D2-C2F1-4472-8905-9457AEA35C5A}" type="presOf" srcId="{6F92DC1E-7199-4385-BCC7-CC83DF370561}" destId="{BE37D4A8-6470-4FA6-98E2-DCC8E55A45C7}" srcOrd="0" destOrd="0" presId="urn:microsoft.com/office/officeart/2016/7/layout/RepeatingBendingProcessNew"/>
    <dgm:cxn modelId="{527FE6D7-6494-4364-A66D-5EC4516A39B0}" type="presOf" srcId="{B31843DA-1ED7-469E-9309-F486D15531C4}" destId="{15341FDE-F8D6-41F4-A7DE-072B8610EB4B}" srcOrd="0" destOrd="0" presId="urn:microsoft.com/office/officeart/2016/7/layout/RepeatingBendingProcessNew"/>
    <dgm:cxn modelId="{74005EF6-8207-4E7C-B261-51ADA3D644A0}" type="presOf" srcId="{9542E98A-4371-42BD-9456-18E55EEFBCED}" destId="{3D20B13E-63F4-493D-9E5B-F0BF2B46AD0B}" srcOrd="0" destOrd="0" presId="urn:microsoft.com/office/officeart/2016/7/layout/RepeatingBendingProcessNew"/>
    <dgm:cxn modelId="{7C4225FA-6C20-4E64-BC0E-E1F38CA85571}" type="presOf" srcId="{4171E3E6-7805-4FA6-8442-E2A0F1588B17}" destId="{F7DBC338-DEC2-4EF2-89A2-166533DD9EA4}" srcOrd="1" destOrd="0" presId="urn:microsoft.com/office/officeart/2016/7/layout/RepeatingBendingProcessNew"/>
    <dgm:cxn modelId="{5B702EFC-B45B-4221-A30D-806D5A638735}" srcId="{3C54C40F-766E-4072-8E1F-1C80080B0A3C}" destId="{2E32F117-CB4E-4C61-B58F-E4FCE7D627DB}" srcOrd="1" destOrd="0" parTransId="{18D696BA-3588-41F3-8886-E5A59E43436A}" sibTransId="{9542E98A-4371-42BD-9456-18E55EEFBCED}"/>
    <dgm:cxn modelId="{376D4883-9E8D-447D-8609-1AF7D70B84DF}" type="presParOf" srcId="{4402C94D-AFE4-4379-A8E4-8812E90A056F}" destId="{6780F4B8-927F-46ED-B863-8ED236C04490}" srcOrd="0" destOrd="0" presId="urn:microsoft.com/office/officeart/2016/7/layout/RepeatingBendingProcessNew"/>
    <dgm:cxn modelId="{B4D47AA6-198A-4F32-AE2F-56AFE14CD57F}" type="presParOf" srcId="{4402C94D-AFE4-4379-A8E4-8812E90A056F}" destId="{BE37D4A8-6470-4FA6-98E2-DCC8E55A45C7}" srcOrd="1" destOrd="0" presId="urn:microsoft.com/office/officeart/2016/7/layout/RepeatingBendingProcessNew"/>
    <dgm:cxn modelId="{4E029208-D550-491F-9540-18BEE815A07C}" type="presParOf" srcId="{BE37D4A8-6470-4FA6-98E2-DCC8E55A45C7}" destId="{E9E80D87-CF22-4021-87A0-6EEEBF5F91C9}" srcOrd="0" destOrd="0" presId="urn:microsoft.com/office/officeart/2016/7/layout/RepeatingBendingProcessNew"/>
    <dgm:cxn modelId="{07C03262-1543-423B-AC7F-7FAA62410E7E}" type="presParOf" srcId="{4402C94D-AFE4-4379-A8E4-8812E90A056F}" destId="{75885AE1-72B6-4A97-B288-CD36B7DBCCFA}" srcOrd="2" destOrd="0" presId="urn:microsoft.com/office/officeart/2016/7/layout/RepeatingBendingProcessNew"/>
    <dgm:cxn modelId="{041460DC-952B-44EB-9280-4B06D0C771CF}" type="presParOf" srcId="{4402C94D-AFE4-4379-A8E4-8812E90A056F}" destId="{3D20B13E-63F4-493D-9E5B-F0BF2B46AD0B}" srcOrd="3" destOrd="0" presId="urn:microsoft.com/office/officeart/2016/7/layout/RepeatingBendingProcessNew"/>
    <dgm:cxn modelId="{A9B5EC61-8348-4AE3-8101-A7457DD3745B}" type="presParOf" srcId="{3D20B13E-63F4-493D-9E5B-F0BF2B46AD0B}" destId="{27E4D174-5680-4C8C-B7E4-9A05ECA51288}" srcOrd="0" destOrd="0" presId="urn:microsoft.com/office/officeart/2016/7/layout/RepeatingBendingProcessNew"/>
    <dgm:cxn modelId="{26FE016D-6C00-4772-9422-A7544C14CF06}" type="presParOf" srcId="{4402C94D-AFE4-4379-A8E4-8812E90A056F}" destId="{15341FDE-F8D6-41F4-A7DE-072B8610EB4B}" srcOrd="4" destOrd="0" presId="urn:microsoft.com/office/officeart/2016/7/layout/RepeatingBendingProcessNew"/>
    <dgm:cxn modelId="{55F5CE47-07FD-4181-A9E6-AC7361CBF6D9}" type="presParOf" srcId="{4402C94D-AFE4-4379-A8E4-8812E90A056F}" destId="{B8BA40C5-1A06-4105-8A23-15C839612A26}" srcOrd="5" destOrd="0" presId="urn:microsoft.com/office/officeart/2016/7/layout/RepeatingBendingProcessNew"/>
    <dgm:cxn modelId="{6FDBAF3A-1360-4143-8EB9-F6740252BC67}" type="presParOf" srcId="{B8BA40C5-1A06-4105-8A23-15C839612A26}" destId="{25A6BDA0-28EE-44C6-9430-C53D37BD6EED}" srcOrd="0" destOrd="0" presId="urn:microsoft.com/office/officeart/2016/7/layout/RepeatingBendingProcessNew"/>
    <dgm:cxn modelId="{7953DFC9-EBEA-4D32-9E4F-2641F8DB63E6}" type="presParOf" srcId="{4402C94D-AFE4-4379-A8E4-8812E90A056F}" destId="{FE3D2E58-BFCD-4919-BCDD-90C4B32D01D8}" srcOrd="6" destOrd="0" presId="urn:microsoft.com/office/officeart/2016/7/layout/RepeatingBendingProcessNew"/>
    <dgm:cxn modelId="{F3916273-81DB-4883-9C73-979A090E9C4A}" type="presParOf" srcId="{4402C94D-AFE4-4379-A8E4-8812E90A056F}" destId="{B36A147F-54F2-49FB-8AFD-70E534721ED9}" srcOrd="7" destOrd="0" presId="urn:microsoft.com/office/officeart/2016/7/layout/RepeatingBendingProcessNew"/>
    <dgm:cxn modelId="{4ADFA58A-A798-4FC5-A01E-2462B4A0D4B4}" type="presParOf" srcId="{B36A147F-54F2-49FB-8AFD-70E534721ED9}" destId="{443E71B3-C1C2-4044-BF8E-BA7B11B8C5A7}" srcOrd="0" destOrd="0" presId="urn:microsoft.com/office/officeart/2016/7/layout/RepeatingBendingProcessNew"/>
    <dgm:cxn modelId="{4F1BBCFA-B478-4D45-85D2-8A0E995B85A3}" type="presParOf" srcId="{4402C94D-AFE4-4379-A8E4-8812E90A056F}" destId="{126714B7-9C8C-466D-847D-F93A06DCE062}" srcOrd="8" destOrd="0" presId="urn:microsoft.com/office/officeart/2016/7/layout/RepeatingBendingProcessNew"/>
    <dgm:cxn modelId="{A236ED56-9A6E-48C2-8F9C-E4E37E2172B0}" type="presParOf" srcId="{4402C94D-AFE4-4379-A8E4-8812E90A056F}" destId="{28E8A981-A1CA-431F-B850-0EED53502AD5}" srcOrd="9" destOrd="0" presId="urn:microsoft.com/office/officeart/2016/7/layout/RepeatingBendingProcessNew"/>
    <dgm:cxn modelId="{0D4BBAFF-144D-4769-88EC-1D8C054614ED}" type="presParOf" srcId="{28E8A981-A1CA-431F-B850-0EED53502AD5}" destId="{F7DBC338-DEC2-4EF2-89A2-166533DD9EA4}" srcOrd="0" destOrd="0" presId="urn:microsoft.com/office/officeart/2016/7/layout/RepeatingBendingProcessNew"/>
    <dgm:cxn modelId="{C862A557-4A96-49B6-92BE-22746525B89C}" type="presParOf" srcId="{4402C94D-AFE4-4379-A8E4-8812E90A056F}" destId="{B41483D5-68D2-4453-9D08-74A1F109D95C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7D2A4A-FBBC-41D6-A544-B093E4DC49B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779C7B-E6AA-4784-8AD1-0A8BAB4E03D1}">
      <dgm:prSet custT="1"/>
      <dgm:spPr/>
      <dgm:t>
        <a:bodyPr/>
        <a:lstStyle/>
        <a:p>
          <a:r>
            <a:rPr lang="sr-Cyrl-RS" sz="2200" b="1" dirty="0">
              <a:latin typeface="+mn-lt"/>
              <a:cs typeface="Times New Roman" panose="02020603050405020304" pitchFamily="18" charset="0"/>
            </a:rPr>
            <a:t>С</a:t>
          </a:r>
          <a:r>
            <a:rPr lang="en-US" sz="2200" b="1" dirty="0" err="1">
              <a:latin typeface="+mn-lt"/>
              <a:cs typeface="Times New Roman" panose="02020603050405020304" pitchFamily="18" charset="0"/>
            </a:rPr>
            <a:t>ложен</a:t>
          </a:r>
          <a:r>
            <a:rPr lang="sr-Cyrl-RS" sz="2200" b="1" dirty="0">
              <a:latin typeface="+mn-lt"/>
              <a:cs typeface="Times New Roman" panose="02020603050405020304" pitchFamily="18" charset="0"/>
            </a:rPr>
            <a:t>а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dirty="0" err="1">
              <a:latin typeface="+mn-lt"/>
              <a:cs typeface="Times New Roman" panose="02020603050405020304" pitchFamily="18" charset="0"/>
            </a:rPr>
            <a:t>структур</a:t>
          </a:r>
          <a:r>
            <a:rPr lang="sr-Cyrl-RS" sz="2200" b="1" dirty="0">
              <a:latin typeface="+mn-lt"/>
              <a:cs typeface="Times New Roman" panose="02020603050405020304" pitchFamily="18" charset="0"/>
            </a:rPr>
            <a:t>а дентина: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присуств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о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воде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,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протеина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,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каналикуларн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грађ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а,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одонтобластни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продуже</a:t>
          </a:r>
          <a:r>
            <a:rPr lang="sr-Cyrl-RS" sz="2200" dirty="0" err="1">
              <a:latin typeface="+mn-lt"/>
              <a:cs typeface="Times New Roman" panose="02020603050405020304" pitchFamily="18" charset="0"/>
            </a:rPr>
            <a:t>ци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могућност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оштећења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пулпо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–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дентинског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комплекса</a:t>
          </a:r>
          <a:endParaRPr lang="en-US" sz="2200" dirty="0">
            <a:latin typeface="+mn-lt"/>
            <a:cs typeface="Times New Roman" panose="02020603050405020304" pitchFamily="18" charset="0"/>
          </a:endParaRPr>
        </a:p>
      </dgm:t>
    </dgm:pt>
    <dgm:pt modelId="{52FFAD18-2668-43AE-95A7-7F985995C6F2}" type="parTrans" cxnId="{65A395A0-7B73-4CED-B65E-8608B0FF3625}">
      <dgm:prSet/>
      <dgm:spPr/>
      <dgm:t>
        <a:bodyPr/>
        <a:lstStyle/>
        <a:p>
          <a:endParaRPr lang="en-US"/>
        </a:p>
      </dgm:t>
    </dgm:pt>
    <dgm:pt modelId="{4A994B66-F1D6-4309-A66F-C98ECBD5655C}" type="sibTrans" cxnId="{65A395A0-7B73-4CED-B65E-8608B0FF3625}">
      <dgm:prSet/>
      <dgm:spPr/>
      <dgm:t>
        <a:bodyPr/>
        <a:lstStyle/>
        <a:p>
          <a:endParaRPr lang="en-US"/>
        </a:p>
      </dgm:t>
    </dgm:pt>
    <dgm:pt modelId="{B339E08B-542A-4577-B1F4-D928A0531CF9}">
      <dgm:prSet custT="1"/>
      <dgm:spPr/>
      <dgm:t>
        <a:bodyPr/>
        <a:lstStyle/>
        <a:p>
          <a:r>
            <a:rPr lang="en-US" sz="2200" b="1" dirty="0" err="1">
              <a:latin typeface="+mn-lt"/>
              <a:cs typeface="Times New Roman" panose="02020603050405020304" pitchFamily="18" charset="0"/>
            </a:rPr>
            <a:t>Размазни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dirty="0" err="1">
              <a:latin typeface="+mn-lt"/>
              <a:cs typeface="Times New Roman" panose="02020603050405020304" pitchFamily="18" charset="0"/>
            </a:rPr>
            <a:t>слој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с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адржи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неорганске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органске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делове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дентина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помешане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са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пљувачком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, дентин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ликвором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,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крвљу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;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покрива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дентинске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тубуле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интертубуларни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дентин</a:t>
          </a:r>
        </a:p>
      </dgm:t>
    </dgm:pt>
    <dgm:pt modelId="{F4C6B132-C167-4D99-812C-FB767A84AD8C}" type="parTrans" cxnId="{25015E0C-624D-4DBB-A528-A765E20B8A9C}">
      <dgm:prSet/>
      <dgm:spPr/>
      <dgm:t>
        <a:bodyPr/>
        <a:lstStyle/>
        <a:p>
          <a:endParaRPr lang="en-US"/>
        </a:p>
      </dgm:t>
    </dgm:pt>
    <dgm:pt modelId="{0BFDE319-CA95-4BE4-BE3A-296DFE00AB8B}" type="sibTrans" cxnId="{25015E0C-624D-4DBB-A528-A765E20B8A9C}">
      <dgm:prSet/>
      <dgm:spPr/>
      <dgm:t>
        <a:bodyPr/>
        <a:lstStyle/>
        <a:p>
          <a:endParaRPr lang="en-US"/>
        </a:p>
      </dgm:t>
    </dgm:pt>
    <dgm:pt modelId="{FDC6F8D0-72EA-4C36-8F09-AE3167540226}" type="pres">
      <dgm:prSet presAssocID="{577D2A4A-FBBC-41D6-A544-B093E4DC49B6}" presName="vert0" presStyleCnt="0">
        <dgm:presLayoutVars>
          <dgm:dir/>
          <dgm:animOne val="branch"/>
          <dgm:animLvl val="lvl"/>
        </dgm:presLayoutVars>
      </dgm:prSet>
      <dgm:spPr/>
    </dgm:pt>
    <dgm:pt modelId="{6FD6A9B7-6EB4-4248-891E-43261D853922}" type="pres">
      <dgm:prSet presAssocID="{67779C7B-E6AA-4784-8AD1-0A8BAB4E03D1}" presName="thickLine" presStyleLbl="alignNode1" presStyleIdx="0" presStyleCnt="2"/>
      <dgm:spPr/>
    </dgm:pt>
    <dgm:pt modelId="{3AFE5EC7-1FB2-41A9-9FBB-F528CB26AA12}" type="pres">
      <dgm:prSet presAssocID="{67779C7B-E6AA-4784-8AD1-0A8BAB4E03D1}" presName="horz1" presStyleCnt="0"/>
      <dgm:spPr/>
    </dgm:pt>
    <dgm:pt modelId="{E31FD1F4-A4E4-4F11-97D9-DE507C6C4F7B}" type="pres">
      <dgm:prSet presAssocID="{67779C7B-E6AA-4784-8AD1-0A8BAB4E03D1}" presName="tx1" presStyleLbl="revTx" presStyleIdx="0" presStyleCnt="2"/>
      <dgm:spPr/>
    </dgm:pt>
    <dgm:pt modelId="{8568DCD1-C9D6-425D-8A42-EA7B14B37E9A}" type="pres">
      <dgm:prSet presAssocID="{67779C7B-E6AA-4784-8AD1-0A8BAB4E03D1}" presName="vert1" presStyleCnt="0"/>
      <dgm:spPr/>
    </dgm:pt>
    <dgm:pt modelId="{8C1953FC-9EAC-4408-86BC-FB39C9CC4753}" type="pres">
      <dgm:prSet presAssocID="{B339E08B-542A-4577-B1F4-D928A0531CF9}" presName="thickLine" presStyleLbl="alignNode1" presStyleIdx="1" presStyleCnt="2"/>
      <dgm:spPr/>
    </dgm:pt>
    <dgm:pt modelId="{993860A7-8FB7-4B52-B830-508D092DADBC}" type="pres">
      <dgm:prSet presAssocID="{B339E08B-542A-4577-B1F4-D928A0531CF9}" presName="horz1" presStyleCnt="0"/>
      <dgm:spPr/>
    </dgm:pt>
    <dgm:pt modelId="{DEF02C6B-28AE-4E55-B5D1-98D8621D6586}" type="pres">
      <dgm:prSet presAssocID="{B339E08B-542A-4577-B1F4-D928A0531CF9}" presName="tx1" presStyleLbl="revTx" presStyleIdx="1" presStyleCnt="2"/>
      <dgm:spPr/>
    </dgm:pt>
    <dgm:pt modelId="{4B09D778-BE7F-4A36-A286-139B3EE566DF}" type="pres">
      <dgm:prSet presAssocID="{B339E08B-542A-4577-B1F4-D928A0531CF9}" presName="vert1" presStyleCnt="0"/>
      <dgm:spPr/>
    </dgm:pt>
  </dgm:ptLst>
  <dgm:cxnLst>
    <dgm:cxn modelId="{A7EB1601-019B-4F67-8160-0A2A2C28F0DA}" type="presOf" srcId="{B339E08B-542A-4577-B1F4-D928A0531CF9}" destId="{DEF02C6B-28AE-4E55-B5D1-98D8621D6586}" srcOrd="0" destOrd="0" presId="urn:microsoft.com/office/officeart/2008/layout/LinedList"/>
    <dgm:cxn modelId="{25015E0C-624D-4DBB-A528-A765E20B8A9C}" srcId="{577D2A4A-FBBC-41D6-A544-B093E4DC49B6}" destId="{B339E08B-542A-4577-B1F4-D928A0531CF9}" srcOrd="1" destOrd="0" parTransId="{F4C6B132-C167-4D99-812C-FB767A84AD8C}" sibTransId="{0BFDE319-CA95-4BE4-BE3A-296DFE00AB8B}"/>
    <dgm:cxn modelId="{196F894D-3359-4029-8949-47EC527B87D1}" type="presOf" srcId="{67779C7B-E6AA-4784-8AD1-0A8BAB4E03D1}" destId="{E31FD1F4-A4E4-4F11-97D9-DE507C6C4F7B}" srcOrd="0" destOrd="0" presId="urn:microsoft.com/office/officeart/2008/layout/LinedList"/>
    <dgm:cxn modelId="{9D65C857-CFB2-4D2C-9E73-4CF5E1328604}" type="presOf" srcId="{577D2A4A-FBBC-41D6-A544-B093E4DC49B6}" destId="{FDC6F8D0-72EA-4C36-8F09-AE3167540226}" srcOrd="0" destOrd="0" presId="urn:microsoft.com/office/officeart/2008/layout/LinedList"/>
    <dgm:cxn modelId="{65A395A0-7B73-4CED-B65E-8608B0FF3625}" srcId="{577D2A4A-FBBC-41D6-A544-B093E4DC49B6}" destId="{67779C7B-E6AA-4784-8AD1-0A8BAB4E03D1}" srcOrd="0" destOrd="0" parTransId="{52FFAD18-2668-43AE-95A7-7F985995C6F2}" sibTransId="{4A994B66-F1D6-4309-A66F-C98ECBD5655C}"/>
    <dgm:cxn modelId="{00939820-C899-4049-9183-66E9E898B7EF}" type="presParOf" srcId="{FDC6F8D0-72EA-4C36-8F09-AE3167540226}" destId="{6FD6A9B7-6EB4-4248-891E-43261D853922}" srcOrd="0" destOrd="0" presId="urn:microsoft.com/office/officeart/2008/layout/LinedList"/>
    <dgm:cxn modelId="{26011E74-5B6A-47CA-A970-E84C7C64530A}" type="presParOf" srcId="{FDC6F8D0-72EA-4C36-8F09-AE3167540226}" destId="{3AFE5EC7-1FB2-41A9-9FBB-F528CB26AA12}" srcOrd="1" destOrd="0" presId="urn:microsoft.com/office/officeart/2008/layout/LinedList"/>
    <dgm:cxn modelId="{0ED2231E-C856-46A9-BC08-7D22BA469D67}" type="presParOf" srcId="{3AFE5EC7-1FB2-41A9-9FBB-F528CB26AA12}" destId="{E31FD1F4-A4E4-4F11-97D9-DE507C6C4F7B}" srcOrd="0" destOrd="0" presId="urn:microsoft.com/office/officeart/2008/layout/LinedList"/>
    <dgm:cxn modelId="{30051585-0CFB-4F37-9B72-821D4F1E51D2}" type="presParOf" srcId="{3AFE5EC7-1FB2-41A9-9FBB-F528CB26AA12}" destId="{8568DCD1-C9D6-425D-8A42-EA7B14B37E9A}" srcOrd="1" destOrd="0" presId="urn:microsoft.com/office/officeart/2008/layout/LinedList"/>
    <dgm:cxn modelId="{8B66B855-A5BA-489F-B042-525B9A375266}" type="presParOf" srcId="{FDC6F8D0-72EA-4C36-8F09-AE3167540226}" destId="{8C1953FC-9EAC-4408-86BC-FB39C9CC4753}" srcOrd="2" destOrd="0" presId="urn:microsoft.com/office/officeart/2008/layout/LinedList"/>
    <dgm:cxn modelId="{9F9EA2B2-9091-41A8-8BC0-EDB8EDE10D87}" type="presParOf" srcId="{FDC6F8D0-72EA-4C36-8F09-AE3167540226}" destId="{993860A7-8FB7-4B52-B830-508D092DADBC}" srcOrd="3" destOrd="0" presId="urn:microsoft.com/office/officeart/2008/layout/LinedList"/>
    <dgm:cxn modelId="{A657BC41-E25C-4429-86AB-E9C0B8C39038}" type="presParOf" srcId="{993860A7-8FB7-4B52-B830-508D092DADBC}" destId="{DEF02C6B-28AE-4E55-B5D1-98D8621D6586}" srcOrd="0" destOrd="0" presId="urn:microsoft.com/office/officeart/2008/layout/LinedList"/>
    <dgm:cxn modelId="{34906082-868F-4360-B505-9A0EBDCC7FBC}" type="presParOf" srcId="{993860A7-8FB7-4B52-B830-508D092DADBC}" destId="{4B09D778-BE7F-4A36-A286-139B3EE566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6753A5-88AE-4C7F-9941-D6398330C0C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520011-EADF-438C-8728-DAEE5D0246D3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dirty="0">
              <a:latin typeface="+mn-lt"/>
              <a:cs typeface="Times New Roman" panose="02020603050405020304" pitchFamily="18" charset="0"/>
            </a:rPr>
            <a:t>За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остваривање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везе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са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дентином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потребна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је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припрема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површине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да би се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поспешило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квашење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продор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прајмера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у дентин</a:t>
          </a:r>
        </a:p>
        <a:p>
          <a:pPr marL="0" lvl="0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dirty="0">
            <a:latin typeface="+mn-lt"/>
            <a:cs typeface="Times New Roman" panose="02020603050405020304" pitchFamily="18" charset="0"/>
          </a:endParaRPr>
        </a:p>
      </dgm:t>
    </dgm:pt>
    <dgm:pt modelId="{63A3D4BE-5C25-467B-8B51-95CA053DC0D0}" type="parTrans" cxnId="{F36DA8C5-91A2-418E-A71B-7F01935AB02E}">
      <dgm:prSet/>
      <dgm:spPr/>
      <dgm:t>
        <a:bodyPr/>
        <a:lstStyle/>
        <a:p>
          <a:endParaRPr lang="en-US"/>
        </a:p>
      </dgm:t>
    </dgm:pt>
    <dgm:pt modelId="{D3D63CFB-7D4D-4558-A8D5-B51B58372BFC}" type="sibTrans" cxnId="{F36DA8C5-91A2-418E-A71B-7F01935AB02E}">
      <dgm:prSet/>
      <dgm:spPr/>
      <dgm:t>
        <a:bodyPr/>
        <a:lstStyle/>
        <a:p>
          <a:endParaRPr lang="en-US"/>
        </a:p>
      </dgm:t>
    </dgm:pt>
    <dgm:pt modelId="{FB93A153-79A4-4051-896A-A7AF09C6E11E}">
      <dgm:prSet custT="1"/>
      <dgm:spPr/>
      <dgm:t>
        <a:bodyPr/>
        <a:lstStyle/>
        <a:p>
          <a:r>
            <a:rPr lang="sr-Cyrl-RS" sz="2200" dirty="0" err="1">
              <a:latin typeface="+mn-lt"/>
              <a:cs typeface="Times New Roman" panose="02020603050405020304" pitchFamily="18" charset="0"/>
            </a:rPr>
            <a:t>Ортофосфорна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 киселина, Лимунска киселина</a:t>
          </a:r>
          <a:endParaRPr lang="en-US" sz="2200" dirty="0">
            <a:latin typeface="+mn-lt"/>
            <a:cs typeface="Times New Roman" panose="02020603050405020304" pitchFamily="18" charset="0"/>
          </a:endParaRPr>
        </a:p>
      </dgm:t>
    </dgm:pt>
    <dgm:pt modelId="{C68DD883-F9D4-4E1A-A06E-1A5F6ED8463A}" type="parTrans" cxnId="{84B432E4-6195-429A-9CF5-FAF73FA6EF6F}">
      <dgm:prSet/>
      <dgm:spPr/>
      <dgm:t>
        <a:bodyPr/>
        <a:lstStyle/>
        <a:p>
          <a:endParaRPr lang="en-US"/>
        </a:p>
      </dgm:t>
    </dgm:pt>
    <dgm:pt modelId="{A5FCFF13-4E35-423C-BAEE-4C62C16326DE}" type="sibTrans" cxnId="{84B432E4-6195-429A-9CF5-FAF73FA6EF6F}">
      <dgm:prSet/>
      <dgm:spPr/>
      <dgm:t>
        <a:bodyPr/>
        <a:lstStyle/>
        <a:p>
          <a:endParaRPr lang="en-US"/>
        </a:p>
      </dgm:t>
    </dgm:pt>
    <dgm:pt modelId="{EF0239A7-98E2-4CF8-A5CD-EE82F702FAE0}">
      <dgm:prSet custT="1"/>
      <dgm:spPr/>
      <dgm:t>
        <a:bodyPr/>
        <a:lstStyle/>
        <a:p>
          <a:r>
            <a:rPr lang="en-US" sz="2200" b="1" dirty="0" err="1">
              <a:latin typeface="+mn-lt"/>
              <a:cs typeface="Times New Roman" panose="02020603050405020304" pitchFamily="18" charset="0"/>
            </a:rPr>
            <a:t>Неорганске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dirty="0" err="1">
              <a:latin typeface="+mn-lt"/>
              <a:cs typeface="Times New Roman" panose="02020603050405020304" pitchFamily="18" charset="0"/>
            </a:rPr>
            <a:t>киселине</a:t>
          </a:r>
          <a:r>
            <a:rPr lang="en-US" sz="2200" b="1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се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испирају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уклањају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размазни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 слој у потпуности</a:t>
          </a:r>
          <a:endParaRPr lang="en-US" sz="2200" dirty="0">
            <a:latin typeface="+mn-lt"/>
            <a:cs typeface="Times New Roman" panose="02020603050405020304" pitchFamily="18" charset="0"/>
          </a:endParaRPr>
        </a:p>
      </dgm:t>
    </dgm:pt>
    <dgm:pt modelId="{CE1E17FD-6525-4405-91C6-6B1649B5566B}" type="parTrans" cxnId="{DE4F5729-43F8-41B4-8F1D-B26B121C0C71}">
      <dgm:prSet/>
      <dgm:spPr/>
      <dgm:t>
        <a:bodyPr/>
        <a:lstStyle/>
        <a:p>
          <a:endParaRPr lang="en-US"/>
        </a:p>
      </dgm:t>
    </dgm:pt>
    <dgm:pt modelId="{538B1FFE-4A7B-4407-8965-A9FD8FF108D9}" type="sibTrans" cxnId="{DE4F5729-43F8-41B4-8F1D-B26B121C0C71}">
      <dgm:prSet/>
      <dgm:spPr/>
      <dgm:t>
        <a:bodyPr/>
        <a:lstStyle/>
        <a:p>
          <a:endParaRPr lang="en-US"/>
        </a:p>
      </dgm:t>
    </dgm:pt>
    <dgm:pt modelId="{6570D0B5-8BAE-4F67-80A3-0D139FA8F88C}">
      <dgm:prSet custT="1"/>
      <dgm:spPr/>
      <dgm:t>
        <a:bodyPr/>
        <a:lstStyle/>
        <a:p>
          <a:r>
            <a:rPr lang="sr-Cyrl-RS" sz="2200" dirty="0">
              <a:latin typeface="+mn-lt"/>
              <a:cs typeface="Times New Roman" panose="02020603050405020304" pitchFamily="18" charset="0"/>
            </a:rPr>
            <a:t>Поред тога,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деминерализују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површину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дентина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ослобађајући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колагена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влакна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dirty="0">
              <a:latin typeface="+mn-lt"/>
              <a:cs typeface="Times New Roman" panose="02020603050405020304" pitchFamily="18" charset="0"/>
            </a:rPr>
            <a:t>и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отварају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дентинске</a:t>
          </a:r>
          <a:r>
            <a:rPr lang="en-US" sz="2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dirty="0" err="1">
              <a:latin typeface="+mn-lt"/>
              <a:cs typeface="Times New Roman" panose="02020603050405020304" pitchFamily="18" charset="0"/>
            </a:rPr>
            <a:t>каналиће</a:t>
          </a:r>
          <a:endParaRPr lang="en-US" sz="2200" dirty="0">
            <a:latin typeface="+mn-lt"/>
            <a:cs typeface="Times New Roman" panose="02020603050405020304" pitchFamily="18" charset="0"/>
          </a:endParaRPr>
        </a:p>
      </dgm:t>
    </dgm:pt>
    <dgm:pt modelId="{FCC52555-9C2F-4291-8A4C-2DAFACAFFA38}" type="parTrans" cxnId="{62874DB5-A625-44FF-AB48-4E0C899392EB}">
      <dgm:prSet/>
      <dgm:spPr/>
      <dgm:t>
        <a:bodyPr/>
        <a:lstStyle/>
        <a:p>
          <a:endParaRPr lang="en-US"/>
        </a:p>
      </dgm:t>
    </dgm:pt>
    <dgm:pt modelId="{77194101-C310-4683-9E27-9B65E61B1DDC}" type="sibTrans" cxnId="{62874DB5-A625-44FF-AB48-4E0C899392EB}">
      <dgm:prSet/>
      <dgm:spPr/>
      <dgm:t>
        <a:bodyPr/>
        <a:lstStyle/>
        <a:p>
          <a:endParaRPr lang="en-US"/>
        </a:p>
      </dgm:t>
    </dgm:pt>
    <dgm:pt modelId="{528784A1-2463-4614-A9F5-8DEF4FA945DD}" type="pres">
      <dgm:prSet presAssocID="{7F6753A5-88AE-4C7F-9941-D6398330C0CB}" presName="vert0" presStyleCnt="0">
        <dgm:presLayoutVars>
          <dgm:dir/>
          <dgm:animOne val="branch"/>
          <dgm:animLvl val="lvl"/>
        </dgm:presLayoutVars>
      </dgm:prSet>
      <dgm:spPr/>
    </dgm:pt>
    <dgm:pt modelId="{E8123C2B-D1D1-4338-9171-97CAAC149A3F}" type="pres">
      <dgm:prSet presAssocID="{7F520011-EADF-438C-8728-DAEE5D0246D3}" presName="thickLine" presStyleLbl="alignNode1" presStyleIdx="0" presStyleCnt="4"/>
      <dgm:spPr/>
    </dgm:pt>
    <dgm:pt modelId="{FEC496ED-C2CF-439B-86A0-A03720AE809F}" type="pres">
      <dgm:prSet presAssocID="{7F520011-EADF-438C-8728-DAEE5D0246D3}" presName="horz1" presStyleCnt="0"/>
      <dgm:spPr/>
    </dgm:pt>
    <dgm:pt modelId="{AB238E55-5F07-4D29-A1B9-CED1B25D4689}" type="pres">
      <dgm:prSet presAssocID="{7F520011-EADF-438C-8728-DAEE5D0246D3}" presName="tx1" presStyleLbl="revTx" presStyleIdx="0" presStyleCnt="4" custScaleY="139221"/>
      <dgm:spPr/>
    </dgm:pt>
    <dgm:pt modelId="{3EA1640F-8394-4CF5-9121-72D37B9A4405}" type="pres">
      <dgm:prSet presAssocID="{7F520011-EADF-438C-8728-DAEE5D0246D3}" presName="vert1" presStyleCnt="0"/>
      <dgm:spPr/>
    </dgm:pt>
    <dgm:pt modelId="{B74AA1B8-7369-4F07-8AAA-EE981569B6A3}" type="pres">
      <dgm:prSet presAssocID="{FB93A153-79A4-4051-896A-A7AF09C6E11E}" presName="thickLine" presStyleLbl="alignNode1" presStyleIdx="1" presStyleCnt="4"/>
      <dgm:spPr/>
    </dgm:pt>
    <dgm:pt modelId="{48D9CDEB-BCA5-4F08-9003-F4CDAD568748}" type="pres">
      <dgm:prSet presAssocID="{FB93A153-79A4-4051-896A-A7AF09C6E11E}" presName="horz1" presStyleCnt="0"/>
      <dgm:spPr/>
    </dgm:pt>
    <dgm:pt modelId="{AE1399B7-CE1B-461E-86D1-12277CF82EA9}" type="pres">
      <dgm:prSet presAssocID="{FB93A153-79A4-4051-896A-A7AF09C6E11E}" presName="tx1" presStyleLbl="revTx" presStyleIdx="1" presStyleCnt="4"/>
      <dgm:spPr/>
    </dgm:pt>
    <dgm:pt modelId="{2FE1ED69-8A94-4DE7-936E-731086D4BFBF}" type="pres">
      <dgm:prSet presAssocID="{FB93A153-79A4-4051-896A-A7AF09C6E11E}" presName="vert1" presStyleCnt="0"/>
      <dgm:spPr/>
    </dgm:pt>
    <dgm:pt modelId="{60398A8D-C144-4EE9-8225-361004A1CA8A}" type="pres">
      <dgm:prSet presAssocID="{EF0239A7-98E2-4CF8-A5CD-EE82F702FAE0}" presName="thickLine" presStyleLbl="alignNode1" presStyleIdx="2" presStyleCnt="4"/>
      <dgm:spPr/>
    </dgm:pt>
    <dgm:pt modelId="{CA6913E0-EA31-4657-9EE3-23668174C99F}" type="pres">
      <dgm:prSet presAssocID="{EF0239A7-98E2-4CF8-A5CD-EE82F702FAE0}" presName="horz1" presStyleCnt="0"/>
      <dgm:spPr/>
    </dgm:pt>
    <dgm:pt modelId="{17A770EB-18FB-4C72-967B-5B39BB884529}" type="pres">
      <dgm:prSet presAssocID="{EF0239A7-98E2-4CF8-A5CD-EE82F702FAE0}" presName="tx1" presStyleLbl="revTx" presStyleIdx="2" presStyleCnt="4"/>
      <dgm:spPr/>
    </dgm:pt>
    <dgm:pt modelId="{D70E9CEB-C4F8-461B-BA54-267AA73DC1C7}" type="pres">
      <dgm:prSet presAssocID="{EF0239A7-98E2-4CF8-A5CD-EE82F702FAE0}" presName="vert1" presStyleCnt="0"/>
      <dgm:spPr/>
    </dgm:pt>
    <dgm:pt modelId="{BB54E267-582B-4D06-8D54-261BFCCFAFC5}" type="pres">
      <dgm:prSet presAssocID="{6570D0B5-8BAE-4F67-80A3-0D139FA8F88C}" presName="thickLine" presStyleLbl="alignNode1" presStyleIdx="3" presStyleCnt="4"/>
      <dgm:spPr/>
    </dgm:pt>
    <dgm:pt modelId="{4D98A366-9867-4763-983B-4D7F03C769F0}" type="pres">
      <dgm:prSet presAssocID="{6570D0B5-8BAE-4F67-80A3-0D139FA8F88C}" presName="horz1" presStyleCnt="0"/>
      <dgm:spPr/>
    </dgm:pt>
    <dgm:pt modelId="{B50AD532-14CB-46DF-A7EC-B003A2B8A91B}" type="pres">
      <dgm:prSet presAssocID="{6570D0B5-8BAE-4F67-80A3-0D139FA8F88C}" presName="tx1" presStyleLbl="revTx" presStyleIdx="3" presStyleCnt="4"/>
      <dgm:spPr/>
    </dgm:pt>
    <dgm:pt modelId="{6807E4DB-5F07-402D-8A6F-7DE335221F0F}" type="pres">
      <dgm:prSet presAssocID="{6570D0B5-8BAE-4F67-80A3-0D139FA8F88C}" presName="vert1" presStyleCnt="0"/>
      <dgm:spPr/>
    </dgm:pt>
  </dgm:ptLst>
  <dgm:cxnLst>
    <dgm:cxn modelId="{AFB48102-242C-4FC6-BAF1-5B26423DA01F}" type="presOf" srcId="{7F520011-EADF-438C-8728-DAEE5D0246D3}" destId="{AB238E55-5F07-4D29-A1B9-CED1B25D4689}" srcOrd="0" destOrd="0" presId="urn:microsoft.com/office/officeart/2008/layout/LinedList"/>
    <dgm:cxn modelId="{FA719713-5A23-49BD-8F65-20A57058F8A2}" type="presOf" srcId="{FB93A153-79A4-4051-896A-A7AF09C6E11E}" destId="{AE1399B7-CE1B-461E-86D1-12277CF82EA9}" srcOrd="0" destOrd="0" presId="urn:microsoft.com/office/officeart/2008/layout/LinedList"/>
    <dgm:cxn modelId="{DE4F5729-43F8-41B4-8F1D-B26B121C0C71}" srcId="{7F6753A5-88AE-4C7F-9941-D6398330C0CB}" destId="{EF0239A7-98E2-4CF8-A5CD-EE82F702FAE0}" srcOrd="2" destOrd="0" parTransId="{CE1E17FD-6525-4405-91C6-6B1649B5566B}" sibTransId="{538B1FFE-4A7B-4407-8965-A9FD8FF108D9}"/>
    <dgm:cxn modelId="{73623D3C-AC2A-434A-B6DF-A5DAA3994EAD}" type="presOf" srcId="{6570D0B5-8BAE-4F67-80A3-0D139FA8F88C}" destId="{B50AD532-14CB-46DF-A7EC-B003A2B8A91B}" srcOrd="0" destOrd="0" presId="urn:microsoft.com/office/officeart/2008/layout/LinedList"/>
    <dgm:cxn modelId="{0A0C545B-73F7-4539-A358-A1E60F90DD94}" type="presOf" srcId="{EF0239A7-98E2-4CF8-A5CD-EE82F702FAE0}" destId="{17A770EB-18FB-4C72-967B-5B39BB884529}" srcOrd="0" destOrd="0" presId="urn:microsoft.com/office/officeart/2008/layout/LinedList"/>
    <dgm:cxn modelId="{DEA2248C-D5D3-4843-B277-0FA0648276D8}" type="presOf" srcId="{7F6753A5-88AE-4C7F-9941-D6398330C0CB}" destId="{528784A1-2463-4614-A9F5-8DEF4FA945DD}" srcOrd="0" destOrd="0" presId="urn:microsoft.com/office/officeart/2008/layout/LinedList"/>
    <dgm:cxn modelId="{62874DB5-A625-44FF-AB48-4E0C899392EB}" srcId="{7F6753A5-88AE-4C7F-9941-D6398330C0CB}" destId="{6570D0B5-8BAE-4F67-80A3-0D139FA8F88C}" srcOrd="3" destOrd="0" parTransId="{FCC52555-9C2F-4291-8A4C-2DAFACAFFA38}" sibTransId="{77194101-C310-4683-9E27-9B65E61B1DDC}"/>
    <dgm:cxn modelId="{F36DA8C5-91A2-418E-A71B-7F01935AB02E}" srcId="{7F6753A5-88AE-4C7F-9941-D6398330C0CB}" destId="{7F520011-EADF-438C-8728-DAEE5D0246D3}" srcOrd="0" destOrd="0" parTransId="{63A3D4BE-5C25-467B-8B51-95CA053DC0D0}" sibTransId="{D3D63CFB-7D4D-4558-A8D5-B51B58372BFC}"/>
    <dgm:cxn modelId="{84B432E4-6195-429A-9CF5-FAF73FA6EF6F}" srcId="{7F6753A5-88AE-4C7F-9941-D6398330C0CB}" destId="{FB93A153-79A4-4051-896A-A7AF09C6E11E}" srcOrd="1" destOrd="0" parTransId="{C68DD883-F9D4-4E1A-A06E-1A5F6ED8463A}" sibTransId="{A5FCFF13-4E35-423C-BAEE-4C62C16326DE}"/>
    <dgm:cxn modelId="{EA92E385-A2A6-4FDD-BA50-DCA6FC343EC4}" type="presParOf" srcId="{528784A1-2463-4614-A9F5-8DEF4FA945DD}" destId="{E8123C2B-D1D1-4338-9171-97CAAC149A3F}" srcOrd="0" destOrd="0" presId="urn:microsoft.com/office/officeart/2008/layout/LinedList"/>
    <dgm:cxn modelId="{336D69A8-BDB7-4518-B9EB-80E91480A49C}" type="presParOf" srcId="{528784A1-2463-4614-A9F5-8DEF4FA945DD}" destId="{FEC496ED-C2CF-439B-86A0-A03720AE809F}" srcOrd="1" destOrd="0" presId="urn:microsoft.com/office/officeart/2008/layout/LinedList"/>
    <dgm:cxn modelId="{42446F8B-9179-4378-B2D6-67B0C027CE42}" type="presParOf" srcId="{FEC496ED-C2CF-439B-86A0-A03720AE809F}" destId="{AB238E55-5F07-4D29-A1B9-CED1B25D4689}" srcOrd="0" destOrd="0" presId="urn:microsoft.com/office/officeart/2008/layout/LinedList"/>
    <dgm:cxn modelId="{F5813FE6-5BA8-4C55-B6E4-E7D6E8346B77}" type="presParOf" srcId="{FEC496ED-C2CF-439B-86A0-A03720AE809F}" destId="{3EA1640F-8394-4CF5-9121-72D37B9A4405}" srcOrd="1" destOrd="0" presId="urn:microsoft.com/office/officeart/2008/layout/LinedList"/>
    <dgm:cxn modelId="{6432C60F-CA50-4FEB-AC94-817D26C97C08}" type="presParOf" srcId="{528784A1-2463-4614-A9F5-8DEF4FA945DD}" destId="{B74AA1B8-7369-4F07-8AAA-EE981569B6A3}" srcOrd="2" destOrd="0" presId="urn:microsoft.com/office/officeart/2008/layout/LinedList"/>
    <dgm:cxn modelId="{3253A6E7-DC44-4260-9A88-1802023A0B9A}" type="presParOf" srcId="{528784A1-2463-4614-A9F5-8DEF4FA945DD}" destId="{48D9CDEB-BCA5-4F08-9003-F4CDAD568748}" srcOrd="3" destOrd="0" presId="urn:microsoft.com/office/officeart/2008/layout/LinedList"/>
    <dgm:cxn modelId="{1F15BC7D-C32B-4451-9630-8D956A9E3C3D}" type="presParOf" srcId="{48D9CDEB-BCA5-4F08-9003-F4CDAD568748}" destId="{AE1399B7-CE1B-461E-86D1-12277CF82EA9}" srcOrd="0" destOrd="0" presId="urn:microsoft.com/office/officeart/2008/layout/LinedList"/>
    <dgm:cxn modelId="{EF4E0D68-43C3-43C3-A0E5-70F56203F511}" type="presParOf" srcId="{48D9CDEB-BCA5-4F08-9003-F4CDAD568748}" destId="{2FE1ED69-8A94-4DE7-936E-731086D4BFBF}" srcOrd="1" destOrd="0" presId="urn:microsoft.com/office/officeart/2008/layout/LinedList"/>
    <dgm:cxn modelId="{77A9BBC1-66DB-4172-A596-63CC56597A4E}" type="presParOf" srcId="{528784A1-2463-4614-A9F5-8DEF4FA945DD}" destId="{60398A8D-C144-4EE9-8225-361004A1CA8A}" srcOrd="4" destOrd="0" presId="urn:microsoft.com/office/officeart/2008/layout/LinedList"/>
    <dgm:cxn modelId="{963B3345-30B4-4CF4-9DAF-2E72AB14D011}" type="presParOf" srcId="{528784A1-2463-4614-A9F5-8DEF4FA945DD}" destId="{CA6913E0-EA31-4657-9EE3-23668174C99F}" srcOrd="5" destOrd="0" presId="urn:microsoft.com/office/officeart/2008/layout/LinedList"/>
    <dgm:cxn modelId="{A41D4814-1D0C-42BC-9E8A-5AAFB2FF1E8A}" type="presParOf" srcId="{CA6913E0-EA31-4657-9EE3-23668174C99F}" destId="{17A770EB-18FB-4C72-967B-5B39BB884529}" srcOrd="0" destOrd="0" presId="urn:microsoft.com/office/officeart/2008/layout/LinedList"/>
    <dgm:cxn modelId="{E806F401-6C03-490D-BCA6-1B00DDE8788D}" type="presParOf" srcId="{CA6913E0-EA31-4657-9EE3-23668174C99F}" destId="{D70E9CEB-C4F8-461B-BA54-267AA73DC1C7}" srcOrd="1" destOrd="0" presId="urn:microsoft.com/office/officeart/2008/layout/LinedList"/>
    <dgm:cxn modelId="{562004D9-0BBE-45F0-9959-3DA3192F7701}" type="presParOf" srcId="{528784A1-2463-4614-A9F5-8DEF4FA945DD}" destId="{BB54E267-582B-4D06-8D54-261BFCCFAFC5}" srcOrd="6" destOrd="0" presId="urn:microsoft.com/office/officeart/2008/layout/LinedList"/>
    <dgm:cxn modelId="{2E98B8AC-A07B-4E7F-B3C5-68AEEE9AB38F}" type="presParOf" srcId="{528784A1-2463-4614-A9F5-8DEF4FA945DD}" destId="{4D98A366-9867-4763-983B-4D7F03C769F0}" srcOrd="7" destOrd="0" presId="urn:microsoft.com/office/officeart/2008/layout/LinedList"/>
    <dgm:cxn modelId="{83E5E591-9926-47A8-9644-23F2629DCA58}" type="presParOf" srcId="{4D98A366-9867-4763-983B-4D7F03C769F0}" destId="{B50AD532-14CB-46DF-A7EC-B003A2B8A91B}" srcOrd="0" destOrd="0" presId="urn:microsoft.com/office/officeart/2008/layout/LinedList"/>
    <dgm:cxn modelId="{BA630122-FB24-44AD-A78C-0DCA6912C13C}" type="presParOf" srcId="{4D98A366-9867-4763-983B-4D7F03C769F0}" destId="{6807E4DB-5F07-402D-8A6F-7DE335221F0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1FD272-5420-4140-86FC-178E73904CB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E0B06-2954-4642-A19D-8A0FA1B691B7}">
      <dgm:prSet/>
      <dgm:spPr/>
      <dgm:t>
        <a:bodyPr/>
        <a:lstStyle/>
        <a:p>
          <a:r>
            <a:rPr lang="en-US" dirty="0"/>
            <a:t>До </a:t>
          </a:r>
          <a:r>
            <a:rPr lang="en-US" dirty="0" err="1"/>
            <a:t>сада</a:t>
          </a:r>
          <a:r>
            <a:rPr lang="en-US" dirty="0"/>
            <a:t> </a:t>
          </a:r>
          <a:r>
            <a:rPr lang="en-US" dirty="0" err="1"/>
            <a:t>постој</a:t>
          </a:r>
          <a:r>
            <a:rPr lang="sr-Cyrl-RS" dirty="0"/>
            <a:t>и</a:t>
          </a:r>
          <a:r>
            <a:rPr lang="en-US" dirty="0"/>
            <a:t> </a:t>
          </a:r>
          <a:r>
            <a:rPr lang="sr-Cyrl-RS" dirty="0"/>
            <a:t>ос</a:t>
          </a:r>
          <a:r>
            <a:rPr lang="en-US" dirty="0" err="1"/>
            <a:t>ам</a:t>
          </a:r>
          <a:r>
            <a:rPr lang="en-US" dirty="0"/>
            <a:t> </a:t>
          </a:r>
          <a:r>
            <a:rPr lang="en-US" dirty="0" err="1"/>
            <a:t>генерација</a:t>
          </a:r>
          <a:r>
            <a:rPr lang="en-US" dirty="0"/>
            <a:t>  ДАС-а који </a:t>
          </a:r>
          <a:r>
            <a:rPr lang="sr-Cyrl-RS" dirty="0"/>
            <a:t>на </a:t>
          </a:r>
          <a:r>
            <a:rPr lang="sr-Cyrl-RS" dirty="0" err="1"/>
            <a:t>размазни</a:t>
          </a:r>
          <a:r>
            <a:rPr lang="sr-Cyrl-RS" dirty="0"/>
            <a:t> слој </a:t>
          </a:r>
          <a:r>
            <a:rPr lang="en-US" dirty="0" err="1"/>
            <a:t>делују</a:t>
          </a:r>
          <a:r>
            <a:rPr lang="en-US" dirty="0"/>
            <a:t> </a:t>
          </a:r>
          <a:r>
            <a:rPr lang="sr-Cyrl-RS" dirty="0"/>
            <a:t>тако да</a:t>
          </a:r>
          <a:r>
            <a:rPr lang="en-US" dirty="0"/>
            <a:t>:</a:t>
          </a:r>
        </a:p>
      </dgm:t>
    </dgm:pt>
    <dgm:pt modelId="{A8B7F087-B974-4407-909B-6E78ECF68CF5}" type="parTrans" cxnId="{1E2C2D02-296F-445F-A839-3311B2429EA2}">
      <dgm:prSet/>
      <dgm:spPr/>
      <dgm:t>
        <a:bodyPr/>
        <a:lstStyle/>
        <a:p>
          <a:endParaRPr lang="en-US"/>
        </a:p>
      </dgm:t>
    </dgm:pt>
    <dgm:pt modelId="{61D7B209-CD63-4479-8283-823C18B81ABF}" type="sibTrans" cxnId="{1E2C2D02-296F-445F-A839-3311B2429EA2}">
      <dgm:prSet/>
      <dgm:spPr/>
      <dgm:t>
        <a:bodyPr/>
        <a:lstStyle/>
        <a:p>
          <a:endParaRPr lang="en-US"/>
        </a:p>
      </dgm:t>
    </dgm:pt>
    <dgm:pt modelId="{46D3BAA1-06A6-4449-9DC3-A4645184A219}">
      <dgm:prSet/>
      <dgm:spPr/>
      <dgm:t>
        <a:bodyPr/>
        <a:lstStyle/>
        <a:p>
          <a:r>
            <a:rPr lang="en-US" b="1" dirty="0"/>
            <a:t>У </a:t>
          </a:r>
          <a:r>
            <a:rPr lang="en-US" b="1" dirty="0" err="1"/>
            <a:t>потпуности</a:t>
          </a:r>
          <a:r>
            <a:rPr lang="en-US" b="1" dirty="0"/>
            <a:t> </a:t>
          </a:r>
          <a:r>
            <a:rPr lang="en-US" b="1" dirty="0" err="1"/>
            <a:t>уклања</a:t>
          </a:r>
          <a:r>
            <a:rPr lang="sr-Cyrl-RS" b="1" dirty="0"/>
            <a:t>ју</a:t>
          </a:r>
          <a:r>
            <a:rPr lang="en-US" b="1" dirty="0"/>
            <a:t>  </a:t>
          </a:r>
          <a:r>
            <a:rPr lang="en-US" b="1" dirty="0" err="1"/>
            <a:t>размазни</a:t>
          </a:r>
          <a:r>
            <a:rPr lang="en-US" b="1" dirty="0"/>
            <a:t> </a:t>
          </a:r>
          <a:r>
            <a:rPr lang="en-US" b="1" dirty="0" err="1"/>
            <a:t>слој</a:t>
          </a:r>
          <a:endParaRPr lang="en-US" dirty="0"/>
        </a:p>
      </dgm:t>
    </dgm:pt>
    <dgm:pt modelId="{16D535D4-09F5-48CA-AE64-13A0AE9EA1A6}" type="parTrans" cxnId="{C3CE71E1-3006-4868-99E3-E0F3ED02D734}">
      <dgm:prSet/>
      <dgm:spPr/>
      <dgm:t>
        <a:bodyPr/>
        <a:lstStyle/>
        <a:p>
          <a:endParaRPr lang="en-US"/>
        </a:p>
      </dgm:t>
    </dgm:pt>
    <dgm:pt modelId="{6DCFB1E4-71D6-4DB5-973F-E71826CAB5A6}" type="sibTrans" cxnId="{C3CE71E1-3006-4868-99E3-E0F3ED02D734}">
      <dgm:prSet/>
      <dgm:spPr/>
      <dgm:t>
        <a:bodyPr/>
        <a:lstStyle/>
        <a:p>
          <a:endParaRPr lang="en-US"/>
        </a:p>
      </dgm:t>
    </dgm:pt>
    <dgm:pt modelId="{3580DB91-3661-4595-AED1-7521D97EEAAF}">
      <dgm:prSet/>
      <dgm:spPr/>
      <dgm:t>
        <a:bodyPr/>
        <a:lstStyle/>
        <a:p>
          <a:r>
            <a:rPr lang="en-US" b="1" dirty="0"/>
            <a:t>Не </a:t>
          </a:r>
          <a:r>
            <a:rPr lang="en-US" b="1" dirty="0" err="1"/>
            <a:t>уклања</a:t>
          </a:r>
          <a:r>
            <a:rPr lang="sr-Cyrl-RS" b="1" dirty="0"/>
            <a:t>ју</a:t>
          </a:r>
          <a:r>
            <a:rPr lang="en-US" b="1" dirty="0"/>
            <a:t> </a:t>
          </a:r>
          <a:r>
            <a:rPr lang="en-US" b="1" dirty="0" err="1"/>
            <a:t>размазни</a:t>
          </a:r>
          <a:r>
            <a:rPr lang="en-US" b="1" dirty="0"/>
            <a:t> </a:t>
          </a:r>
          <a:r>
            <a:rPr lang="en-US" b="1" dirty="0" err="1"/>
            <a:t>слој</a:t>
          </a:r>
          <a:endParaRPr lang="en-US" dirty="0"/>
        </a:p>
      </dgm:t>
    </dgm:pt>
    <dgm:pt modelId="{3EAF93BE-88CC-4EFB-B827-A1B219D4A66B}" type="parTrans" cxnId="{53D100BD-100D-4546-B2B9-3E26FB904BBA}">
      <dgm:prSet/>
      <dgm:spPr/>
      <dgm:t>
        <a:bodyPr/>
        <a:lstStyle/>
        <a:p>
          <a:endParaRPr lang="en-US"/>
        </a:p>
      </dgm:t>
    </dgm:pt>
    <dgm:pt modelId="{57D9D2D8-255C-4769-B470-F18617F9A133}" type="sibTrans" cxnId="{53D100BD-100D-4546-B2B9-3E26FB904BBA}">
      <dgm:prSet/>
      <dgm:spPr/>
      <dgm:t>
        <a:bodyPr/>
        <a:lstStyle/>
        <a:p>
          <a:endParaRPr lang="en-US"/>
        </a:p>
      </dgm:t>
    </dgm:pt>
    <dgm:pt modelId="{3F72049A-29C0-4059-B289-CAABFF12BBFC}">
      <dgm:prSet/>
      <dgm:spPr/>
      <dgm:t>
        <a:bodyPr/>
        <a:lstStyle/>
        <a:p>
          <a:r>
            <a:rPr lang="en-US" b="1" dirty="0" err="1"/>
            <a:t>Делимично</a:t>
          </a:r>
          <a:r>
            <a:rPr lang="en-US" b="1" dirty="0"/>
            <a:t> </a:t>
          </a:r>
          <a:r>
            <a:rPr lang="en-US" b="1" dirty="0" err="1"/>
            <a:t>уклања</a:t>
          </a:r>
          <a:r>
            <a:rPr lang="sr-Cyrl-RS" b="1" dirty="0"/>
            <a:t>ју,</a:t>
          </a:r>
          <a:r>
            <a:rPr lang="en-US" b="1" dirty="0"/>
            <a:t> а </a:t>
          </a:r>
          <a:r>
            <a:rPr lang="en-US" b="1" dirty="0" err="1"/>
            <a:t>мета</a:t>
          </a:r>
          <a:r>
            <a:rPr lang="sr-Cyrl-RS" b="1" dirty="0"/>
            <a:t>-</a:t>
          </a:r>
          <a:r>
            <a:rPr lang="sr-Cyrl-RS" b="1" dirty="0" err="1"/>
            <a:t>акрилном</a:t>
          </a:r>
          <a:r>
            <a:rPr lang="sr-Cyrl-RS" b="1" dirty="0"/>
            <a:t> компонентом припремају за везу са смолом </a:t>
          </a:r>
          <a:endParaRPr lang="en-US" dirty="0"/>
        </a:p>
      </dgm:t>
    </dgm:pt>
    <dgm:pt modelId="{4851DBD5-14F2-40DF-BDB0-8CA2D7648AF3}" type="parTrans" cxnId="{5ECB058D-43CF-4637-B51C-1811AAA0922B}">
      <dgm:prSet/>
      <dgm:spPr/>
      <dgm:t>
        <a:bodyPr/>
        <a:lstStyle/>
        <a:p>
          <a:endParaRPr lang="en-US"/>
        </a:p>
      </dgm:t>
    </dgm:pt>
    <dgm:pt modelId="{E93010C8-FD77-4FE0-A8A6-07D16379CE7E}" type="sibTrans" cxnId="{5ECB058D-43CF-4637-B51C-1811AAA0922B}">
      <dgm:prSet/>
      <dgm:spPr/>
      <dgm:t>
        <a:bodyPr/>
        <a:lstStyle/>
        <a:p>
          <a:endParaRPr lang="en-US"/>
        </a:p>
      </dgm:t>
    </dgm:pt>
    <dgm:pt modelId="{40C00571-6EED-4CFC-A248-AF1EEFAE8E2B}">
      <dgm:prSet/>
      <dgm:spPr/>
      <dgm:t>
        <a:bodyPr/>
        <a:lstStyle/>
        <a:p>
          <a:endParaRPr lang="en-US" dirty="0"/>
        </a:p>
      </dgm:t>
    </dgm:pt>
    <dgm:pt modelId="{FB88ABFC-F89C-4537-8F82-5B22C0B20F27}" type="parTrans" cxnId="{658BBDA2-7F65-49C8-A6EB-7270F4C43F2B}">
      <dgm:prSet/>
      <dgm:spPr/>
      <dgm:t>
        <a:bodyPr/>
        <a:lstStyle/>
        <a:p>
          <a:endParaRPr lang="en-US"/>
        </a:p>
      </dgm:t>
    </dgm:pt>
    <dgm:pt modelId="{3F14319F-145F-44D0-B151-0DA0EFFBCF91}" type="sibTrans" cxnId="{658BBDA2-7F65-49C8-A6EB-7270F4C43F2B}">
      <dgm:prSet/>
      <dgm:spPr/>
      <dgm:t>
        <a:bodyPr/>
        <a:lstStyle/>
        <a:p>
          <a:endParaRPr lang="en-US"/>
        </a:p>
      </dgm:t>
    </dgm:pt>
    <dgm:pt modelId="{3205C683-6CE7-49DF-B634-D244A07A34E2}" type="pres">
      <dgm:prSet presAssocID="{091FD272-5420-4140-86FC-178E73904CBA}" presName="vert0" presStyleCnt="0">
        <dgm:presLayoutVars>
          <dgm:dir/>
          <dgm:animOne val="branch"/>
          <dgm:animLvl val="lvl"/>
        </dgm:presLayoutVars>
      </dgm:prSet>
      <dgm:spPr/>
    </dgm:pt>
    <dgm:pt modelId="{5A73F1BD-04AC-4469-9432-2271FF1D69DC}" type="pres">
      <dgm:prSet presAssocID="{762E0B06-2954-4642-A19D-8A0FA1B691B7}" presName="thickLine" presStyleLbl="alignNode1" presStyleIdx="0" presStyleCnt="5"/>
      <dgm:spPr/>
    </dgm:pt>
    <dgm:pt modelId="{0A298059-2D2A-4C38-BB55-908B9A71F721}" type="pres">
      <dgm:prSet presAssocID="{762E0B06-2954-4642-A19D-8A0FA1B691B7}" presName="horz1" presStyleCnt="0"/>
      <dgm:spPr/>
    </dgm:pt>
    <dgm:pt modelId="{D29400BD-C740-46A4-B4C3-019418D613E2}" type="pres">
      <dgm:prSet presAssocID="{762E0B06-2954-4642-A19D-8A0FA1B691B7}" presName="tx1" presStyleLbl="revTx" presStyleIdx="0" presStyleCnt="5"/>
      <dgm:spPr/>
    </dgm:pt>
    <dgm:pt modelId="{3ED1E364-F739-4084-BB83-50A47403EA7E}" type="pres">
      <dgm:prSet presAssocID="{762E0B06-2954-4642-A19D-8A0FA1B691B7}" presName="vert1" presStyleCnt="0"/>
      <dgm:spPr/>
    </dgm:pt>
    <dgm:pt modelId="{FC6CF320-13E9-4A20-A37B-F65DC2B2BD16}" type="pres">
      <dgm:prSet presAssocID="{46D3BAA1-06A6-4449-9DC3-A4645184A219}" presName="thickLine" presStyleLbl="alignNode1" presStyleIdx="1" presStyleCnt="5"/>
      <dgm:spPr/>
    </dgm:pt>
    <dgm:pt modelId="{C26CC8FA-CF4A-4B0D-98F6-A14B3242C021}" type="pres">
      <dgm:prSet presAssocID="{46D3BAA1-06A6-4449-9DC3-A4645184A219}" presName="horz1" presStyleCnt="0"/>
      <dgm:spPr/>
    </dgm:pt>
    <dgm:pt modelId="{C747069B-BD2B-42E5-8CF9-F7780D33047F}" type="pres">
      <dgm:prSet presAssocID="{46D3BAA1-06A6-4449-9DC3-A4645184A219}" presName="tx1" presStyleLbl="revTx" presStyleIdx="1" presStyleCnt="5"/>
      <dgm:spPr/>
    </dgm:pt>
    <dgm:pt modelId="{B5398F82-67CC-4A81-8BBA-1DDED088F87F}" type="pres">
      <dgm:prSet presAssocID="{46D3BAA1-06A6-4449-9DC3-A4645184A219}" presName="vert1" presStyleCnt="0"/>
      <dgm:spPr/>
    </dgm:pt>
    <dgm:pt modelId="{B00A970D-E95C-4993-B8DF-807327DECDA1}" type="pres">
      <dgm:prSet presAssocID="{3580DB91-3661-4595-AED1-7521D97EEAAF}" presName="thickLine" presStyleLbl="alignNode1" presStyleIdx="2" presStyleCnt="5"/>
      <dgm:spPr/>
    </dgm:pt>
    <dgm:pt modelId="{5E3A2DEC-7351-4361-8C7A-3CAFFD9A9AA1}" type="pres">
      <dgm:prSet presAssocID="{3580DB91-3661-4595-AED1-7521D97EEAAF}" presName="horz1" presStyleCnt="0"/>
      <dgm:spPr/>
    </dgm:pt>
    <dgm:pt modelId="{4A7B047E-6143-4A45-BF46-D14EAB421659}" type="pres">
      <dgm:prSet presAssocID="{3580DB91-3661-4595-AED1-7521D97EEAAF}" presName="tx1" presStyleLbl="revTx" presStyleIdx="2" presStyleCnt="5"/>
      <dgm:spPr/>
    </dgm:pt>
    <dgm:pt modelId="{7FB68D67-55CD-4DE0-B8B9-55D8DE1A3936}" type="pres">
      <dgm:prSet presAssocID="{3580DB91-3661-4595-AED1-7521D97EEAAF}" presName="vert1" presStyleCnt="0"/>
      <dgm:spPr/>
    </dgm:pt>
    <dgm:pt modelId="{9A88E3EF-06E9-4E66-BB08-EB65DBBDC8E1}" type="pres">
      <dgm:prSet presAssocID="{3F72049A-29C0-4059-B289-CAABFF12BBFC}" presName="thickLine" presStyleLbl="alignNode1" presStyleIdx="3" presStyleCnt="5"/>
      <dgm:spPr/>
    </dgm:pt>
    <dgm:pt modelId="{C828ADF9-3E41-4B18-A221-7F9447B2DC0A}" type="pres">
      <dgm:prSet presAssocID="{3F72049A-29C0-4059-B289-CAABFF12BBFC}" presName="horz1" presStyleCnt="0"/>
      <dgm:spPr/>
    </dgm:pt>
    <dgm:pt modelId="{8CC7510E-473A-4D45-9D3F-0C0F675D8E81}" type="pres">
      <dgm:prSet presAssocID="{3F72049A-29C0-4059-B289-CAABFF12BBFC}" presName="tx1" presStyleLbl="revTx" presStyleIdx="3" presStyleCnt="5"/>
      <dgm:spPr/>
    </dgm:pt>
    <dgm:pt modelId="{E91A2D90-C9BB-4097-A110-0359DE8DE993}" type="pres">
      <dgm:prSet presAssocID="{3F72049A-29C0-4059-B289-CAABFF12BBFC}" presName="vert1" presStyleCnt="0"/>
      <dgm:spPr/>
    </dgm:pt>
    <dgm:pt modelId="{AD5C2D91-49F1-4C4B-9D95-F2D407F20C17}" type="pres">
      <dgm:prSet presAssocID="{40C00571-6EED-4CFC-A248-AF1EEFAE8E2B}" presName="thickLine" presStyleLbl="alignNode1" presStyleIdx="4" presStyleCnt="5"/>
      <dgm:spPr/>
    </dgm:pt>
    <dgm:pt modelId="{1E33D244-AF24-4373-BDD1-26F3ED633759}" type="pres">
      <dgm:prSet presAssocID="{40C00571-6EED-4CFC-A248-AF1EEFAE8E2B}" presName="horz1" presStyleCnt="0"/>
      <dgm:spPr/>
    </dgm:pt>
    <dgm:pt modelId="{19C44781-596C-4DE6-BB26-61D750A98C56}" type="pres">
      <dgm:prSet presAssocID="{40C00571-6EED-4CFC-A248-AF1EEFAE8E2B}" presName="tx1" presStyleLbl="revTx" presStyleIdx="4" presStyleCnt="5"/>
      <dgm:spPr/>
    </dgm:pt>
    <dgm:pt modelId="{63C673DB-C1F9-445B-8C92-4F61CC061B19}" type="pres">
      <dgm:prSet presAssocID="{40C00571-6EED-4CFC-A248-AF1EEFAE8E2B}" presName="vert1" presStyleCnt="0"/>
      <dgm:spPr/>
    </dgm:pt>
  </dgm:ptLst>
  <dgm:cxnLst>
    <dgm:cxn modelId="{1E2C2D02-296F-445F-A839-3311B2429EA2}" srcId="{091FD272-5420-4140-86FC-178E73904CBA}" destId="{762E0B06-2954-4642-A19D-8A0FA1B691B7}" srcOrd="0" destOrd="0" parTransId="{A8B7F087-B974-4407-909B-6E78ECF68CF5}" sibTransId="{61D7B209-CD63-4479-8283-823C18B81ABF}"/>
    <dgm:cxn modelId="{3FA8C02E-6638-43B9-A75B-91DD00168A01}" type="presOf" srcId="{091FD272-5420-4140-86FC-178E73904CBA}" destId="{3205C683-6CE7-49DF-B634-D244A07A34E2}" srcOrd="0" destOrd="0" presId="urn:microsoft.com/office/officeart/2008/layout/LinedList"/>
    <dgm:cxn modelId="{581CBB30-5CDF-4E49-89BD-1DB823C43573}" type="presOf" srcId="{762E0B06-2954-4642-A19D-8A0FA1B691B7}" destId="{D29400BD-C740-46A4-B4C3-019418D613E2}" srcOrd="0" destOrd="0" presId="urn:microsoft.com/office/officeart/2008/layout/LinedList"/>
    <dgm:cxn modelId="{F111A059-608C-4639-89ED-4393C18D3B30}" type="presOf" srcId="{40C00571-6EED-4CFC-A248-AF1EEFAE8E2B}" destId="{19C44781-596C-4DE6-BB26-61D750A98C56}" srcOrd="0" destOrd="0" presId="urn:microsoft.com/office/officeart/2008/layout/LinedList"/>
    <dgm:cxn modelId="{5ECB058D-43CF-4637-B51C-1811AAA0922B}" srcId="{091FD272-5420-4140-86FC-178E73904CBA}" destId="{3F72049A-29C0-4059-B289-CAABFF12BBFC}" srcOrd="3" destOrd="0" parTransId="{4851DBD5-14F2-40DF-BDB0-8CA2D7648AF3}" sibTransId="{E93010C8-FD77-4FE0-A8A6-07D16379CE7E}"/>
    <dgm:cxn modelId="{89D7AAA0-7B51-49A9-BE2D-E9B9DB5D8BCB}" type="presOf" srcId="{46D3BAA1-06A6-4449-9DC3-A4645184A219}" destId="{C747069B-BD2B-42E5-8CF9-F7780D33047F}" srcOrd="0" destOrd="0" presId="urn:microsoft.com/office/officeart/2008/layout/LinedList"/>
    <dgm:cxn modelId="{658BBDA2-7F65-49C8-A6EB-7270F4C43F2B}" srcId="{091FD272-5420-4140-86FC-178E73904CBA}" destId="{40C00571-6EED-4CFC-A248-AF1EEFAE8E2B}" srcOrd="4" destOrd="0" parTransId="{FB88ABFC-F89C-4537-8F82-5B22C0B20F27}" sibTransId="{3F14319F-145F-44D0-B151-0DA0EFFBCF91}"/>
    <dgm:cxn modelId="{53D100BD-100D-4546-B2B9-3E26FB904BBA}" srcId="{091FD272-5420-4140-86FC-178E73904CBA}" destId="{3580DB91-3661-4595-AED1-7521D97EEAAF}" srcOrd="2" destOrd="0" parTransId="{3EAF93BE-88CC-4EFB-B827-A1B219D4A66B}" sibTransId="{57D9D2D8-255C-4769-B470-F18617F9A133}"/>
    <dgm:cxn modelId="{7A8BA8D0-5D64-42B5-B6B2-DA0C9401DA73}" type="presOf" srcId="{3F72049A-29C0-4059-B289-CAABFF12BBFC}" destId="{8CC7510E-473A-4D45-9D3F-0C0F675D8E81}" srcOrd="0" destOrd="0" presId="urn:microsoft.com/office/officeart/2008/layout/LinedList"/>
    <dgm:cxn modelId="{C3CE71E1-3006-4868-99E3-E0F3ED02D734}" srcId="{091FD272-5420-4140-86FC-178E73904CBA}" destId="{46D3BAA1-06A6-4449-9DC3-A4645184A219}" srcOrd="1" destOrd="0" parTransId="{16D535D4-09F5-48CA-AE64-13A0AE9EA1A6}" sibTransId="{6DCFB1E4-71D6-4DB5-973F-E71826CAB5A6}"/>
    <dgm:cxn modelId="{EB7D32FE-4F66-4889-BE62-7C9C5CA7871F}" type="presOf" srcId="{3580DB91-3661-4595-AED1-7521D97EEAAF}" destId="{4A7B047E-6143-4A45-BF46-D14EAB421659}" srcOrd="0" destOrd="0" presId="urn:microsoft.com/office/officeart/2008/layout/LinedList"/>
    <dgm:cxn modelId="{BF7F951E-35CC-43A3-AA9F-B392B2B52C09}" type="presParOf" srcId="{3205C683-6CE7-49DF-B634-D244A07A34E2}" destId="{5A73F1BD-04AC-4469-9432-2271FF1D69DC}" srcOrd="0" destOrd="0" presId="urn:microsoft.com/office/officeart/2008/layout/LinedList"/>
    <dgm:cxn modelId="{EFF17E5B-1599-4145-9E37-C12624EA66FC}" type="presParOf" srcId="{3205C683-6CE7-49DF-B634-D244A07A34E2}" destId="{0A298059-2D2A-4C38-BB55-908B9A71F721}" srcOrd="1" destOrd="0" presId="urn:microsoft.com/office/officeart/2008/layout/LinedList"/>
    <dgm:cxn modelId="{3A710198-837A-4945-A251-E1FF7179C03B}" type="presParOf" srcId="{0A298059-2D2A-4C38-BB55-908B9A71F721}" destId="{D29400BD-C740-46A4-B4C3-019418D613E2}" srcOrd="0" destOrd="0" presId="urn:microsoft.com/office/officeart/2008/layout/LinedList"/>
    <dgm:cxn modelId="{C12EB9E7-4F6D-4423-89D2-B6D56C5143B9}" type="presParOf" srcId="{0A298059-2D2A-4C38-BB55-908B9A71F721}" destId="{3ED1E364-F739-4084-BB83-50A47403EA7E}" srcOrd="1" destOrd="0" presId="urn:microsoft.com/office/officeart/2008/layout/LinedList"/>
    <dgm:cxn modelId="{10E99BED-8521-4D39-ABBA-948F63181524}" type="presParOf" srcId="{3205C683-6CE7-49DF-B634-D244A07A34E2}" destId="{FC6CF320-13E9-4A20-A37B-F65DC2B2BD16}" srcOrd="2" destOrd="0" presId="urn:microsoft.com/office/officeart/2008/layout/LinedList"/>
    <dgm:cxn modelId="{2C4FFF92-EBC2-4D96-8981-294B6931DE87}" type="presParOf" srcId="{3205C683-6CE7-49DF-B634-D244A07A34E2}" destId="{C26CC8FA-CF4A-4B0D-98F6-A14B3242C021}" srcOrd="3" destOrd="0" presId="urn:microsoft.com/office/officeart/2008/layout/LinedList"/>
    <dgm:cxn modelId="{B0AA1153-2326-49B9-BBA2-B03AC9F5B3AC}" type="presParOf" srcId="{C26CC8FA-CF4A-4B0D-98F6-A14B3242C021}" destId="{C747069B-BD2B-42E5-8CF9-F7780D33047F}" srcOrd="0" destOrd="0" presId="urn:microsoft.com/office/officeart/2008/layout/LinedList"/>
    <dgm:cxn modelId="{EA7D1DA0-EB19-4861-B48C-4F6E77124A3E}" type="presParOf" srcId="{C26CC8FA-CF4A-4B0D-98F6-A14B3242C021}" destId="{B5398F82-67CC-4A81-8BBA-1DDED088F87F}" srcOrd="1" destOrd="0" presId="urn:microsoft.com/office/officeart/2008/layout/LinedList"/>
    <dgm:cxn modelId="{AB5DEF5B-7964-45BC-B8DC-4D1A6CC7E8E7}" type="presParOf" srcId="{3205C683-6CE7-49DF-B634-D244A07A34E2}" destId="{B00A970D-E95C-4993-B8DF-807327DECDA1}" srcOrd="4" destOrd="0" presId="urn:microsoft.com/office/officeart/2008/layout/LinedList"/>
    <dgm:cxn modelId="{0529636A-2339-4C88-9E09-205D7D5C59ED}" type="presParOf" srcId="{3205C683-6CE7-49DF-B634-D244A07A34E2}" destId="{5E3A2DEC-7351-4361-8C7A-3CAFFD9A9AA1}" srcOrd="5" destOrd="0" presId="urn:microsoft.com/office/officeart/2008/layout/LinedList"/>
    <dgm:cxn modelId="{33F89434-2389-48BE-9197-352246E155DE}" type="presParOf" srcId="{5E3A2DEC-7351-4361-8C7A-3CAFFD9A9AA1}" destId="{4A7B047E-6143-4A45-BF46-D14EAB421659}" srcOrd="0" destOrd="0" presId="urn:microsoft.com/office/officeart/2008/layout/LinedList"/>
    <dgm:cxn modelId="{FC5D93DD-38A4-478A-990B-B8396135015B}" type="presParOf" srcId="{5E3A2DEC-7351-4361-8C7A-3CAFFD9A9AA1}" destId="{7FB68D67-55CD-4DE0-B8B9-55D8DE1A3936}" srcOrd="1" destOrd="0" presId="urn:microsoft.com/office/officeart/2008/layout/LinedList"/>
    <dgm:cxn modelId="{9A1251BD-84FC-4D19-B294-0E851DEA2211}" type="presParOf" srcId="{3205C683-6CE7-49DF-B634-D244A07A34E2}" destId="{9A88E3EF-06E9-4E66-BB08-EB65DBBDC8E1}" srcOrd="6" destOrd="0" presId="urn:microsoft.com/office/officeart/2008/layout/LinedList"/>
    <dgm:cxn modelId="{3A967708-13FE-49D8-AEFB-27CF3E60AA92}" type="presParOf" srcId="{3205C683-6CE7-49DF-B634-D244A07A34E2}" destId="{C828ADF9-3E41-4B18-A221-7F9447B2DC0A}" srcOrd="7" destOrd="0" presId="urn:microsoft.com/office/officeart/2008/layout/LinedList"/>
    <dgm:cxn modelId="{D0294EA2-D292-459D-9245-7AB0D54FE8E4}" type="presParOf" srcId="{C828ADF9-3E41-4B18-A221-7F9447B2DC0A}" destId="{8CC7510E-473A-4D45-9D3F-0C0F675D8E81}" srcOrd="0" destOrd="0" presId="urn:microsoft.com/office/officeart/2008/layout/LinedList"/>
    <dgm:cxn modelId="{EA8E0F93-8BD8-4A7E-ACC3-C611856F4A65}" type="presParOf" srcId="{C828ADF9-3E41-4B18-A221-7F9447B2DC0A}" destId="{E91A2D90-C9BB-4097-A110-0359DE8DE993}" srcOrd="1" destOrd="0" presId="urn:microsoft.com/office/officeart/2008/layout/LinedList"/>
    <dgm:cxn modelId="{0E88274B-630C-4758-B0E7-81AC53203D63}" type="presParOf" srcId="{3205C683-6CE7-49DF-B634-D244A07A34E2}" destId="{AD5C2D91-49F1-4C4B-9D95-F2D407F20C17}" srcOrd="8" destOrd="0" presId="urn:microsoft.com/office/officeart/2008/layout/LinedList"/>
    <dgm:cxn modelId="{0789EC5D-BE2C-4FF5-BCCF-2C2F3ECD03A5}" type="presParOf" srcId="{3205C683-6CE7-49DF-B634-D244A07A34E2}" destId="{1E33D244-AF24-4373-BDD1-26F3ED633759}" srcOrd="9" destOrd="0" presId="urn:microsoft.com/office/officeart/2008/layout/LinedList"/>
    <dgm:cxn modelId="{37C597B9-2396-40D6-A887-3F970D9084BD}" type="presParOf" srcId="{1E33D244-AF24-4373-BDD1-26F3ED633759}" destId="{19C44781-596C-4DE6-BB26-61D750A98C56}" srcOrd="0" destOrd="0" presId="urn:microsoft.com/office/officeart/2008/layout/LinedList"/>
    <dgm:cxn modelId="{EB28EE69-9077-41AC-9CDF-6130D6334C0D}" type="presParOf" srcId="{1E33D244-AF24-4373-BDD1-26F3ED633759}" destId="{63C673DB-C1F9-445B-8C92-4F61CC061B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37D4A8-6470-4FA6-98E2-DCC8E55A45C7}">
      <dsp:nvSpPr>
        <dsp:cNvPr id="0" name=""/>
        <dsp:cNvSpPr/>
      </dsp:nvSpPr>
      <dsp:spPr>
        <a:xfrm>
          <a:off x="2247343" y="1042657"/>
          <a:ext cx="4853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5332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77111" y="1085798"/>
        <a:ext cx="25796" cy="5159"/>
      </dsp:txXfrm>
    </dsp:sp>
    <dsp:sp modelId="{6780F4B8-927F-46ED-B863-8ED236C04490}">
      <dsp:nvSpPr>
        <dsp:cNvPr id="0" name=""/>
        <dsp:cNvSpPr/>
      </dsp:nvSpPr>
      <dsp:spPr>
        <a:xfrm>
          <a:off x="5959" y="415422"/>
          <a:ext cx="2243184" cy="13459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Композити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немају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способност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везивања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ткива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5959" y="415422"/>
        <a:ext cx="2243184" cy="1345910"/>
      </dsp:txXfrm>
    </dsp:sp>
    <dsp:sp modelId="{3D20B13E-63F4-493D-9E5B-F0BF2B46AD0B}">
      <dsp:nvSpPr>
        <dsp:cNvPr id="0" name=""/>
        <dsp:cNvSpPr/>
      </dsp:nvSpPr>
      <dsp:spPr>
        <a:xfrm>
          <a:off x="5006461" y="1042657"/>
          <a:ext cx="4853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5332" y="45720"/>
              </a:lnTo>
            </a:path>
          </a:pathLst>
        </a:custGeom>
        <a:noFill/>
        <a:ln w="9525" cap="flat" cmpd="sng" algn="ctr">
          <a:solidFill>
            <a:schemeClr val="accent5">
              <a:hueOff val="3846953"/>
              <a:satOff val="-1374"/>
              <a:lumOff val="220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36229" y="1085798"/>
        <a:ext cx="25796" cy="5159"/>
      </dsp:txXfrm>
    </dsp:sp>
    <dsp:sp modelId="{75885AE1-72B6-4A97-B288-CD36B7DBCCFA}">
      <dsp:nvSpPr>
        <dsp:cNvPr id="0" name=""/>
        <dsp:cNvSpPr/>
      </dsp:nvSpPr>
      <dsp:spPr>
        <a:xfrm>
          <a:off x="2765076" y="415422"/>
          <a:ext cx="2243184" cy="1345910"/>
        </a:xfrm>
        <a:prstGeom prst="rect">
          <a:avLst/>
        </a:prstGeom>
        <a:solidFill>
          <a:schemeClr val="accent5">
            <a:hueOff val="3077562"/>
            <a:satOff val="-1099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Незадовољавајућа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између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рестауративног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материјала и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зубних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ткива је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узрок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настанка</a:t>
          </a:r>
          <a:r>
            <a:rPr lang="sr-Latn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5076" y="415422"/>
        <a:ext cx="2243184" cy="1345910"/>
      </dsp:txXfrm>
    </dsp:sp>
    <dsp:sp modelId="{B8BA40C5-1A06-4105-8A23-15C839612A26}">
      <dsp:nvSpPr>
        <dsp:cNvPr id="0" name=""/>
        <dsp:cNvSpPr/>
      </dsp:nvSpPr>
      <dsp:spPr>
        <a:xfrm>
          <a:off x="1127551" y="1759533"/>
          <a:ext cx="5518234" cy="485332"/>
        </a:xfrm>
        <a:custGeom>
          <a:avLst/>
          <a:gdLst/>
          <a:ahLst/>
          <a:cxnLst/>
          <a:rect l="0" t="0" r="0" b="0"/>
          <a:pathLst>
            <a:path>
              <a:moveTo>
                <a:pt x="5518234" y="0"/>
              </a:moveTo>
              <a:lnTo>
                <a:pt x="5518234" y="259766"/>
              </a:lnTo>
              <a:lnTo>
                <a:pt x="0" y="259766"/>
              </a:lnTo>
              <a:lnTo>
                <a:pt x="0" y="485332"/>
              </a:lnTo>
            </a:path>
          </a:pathLst>
        </a:custGeom>
        <a:noFill/>
        <a:ln w="9525" cap="flat" cmpd="sng" algn="ctr">
          <a:solidFill>
            <a:schemeClr val="accent5">
              <a:hueOff val="7693906"/>
              <a:satOff val="-2748"/>
              <a:lumOff val="441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48111" y="1999619"/>
        <a:ext cx="277115" cy="5159"/>
      </dsp:txXfrm>
    </dsp:sp>
    <dsp:sp modelId="{15341FDE-F8D6-41F4-A7DE-072B8610EB4B}">
      <dsp:nvSpPr>
        <dsp:cNvPr id="0" name=""/>
        <dsp:cNvSpPr/>
      </dsp:nvSpPr>
      <dsp:spPr>
        <a:xfrm>
          <a:off x="5524194" y="415422"/>
          <a:ext cx="2243184" cy="1345910"/>
        </a:xfrm>
        <a:prstGeom prst="rect">
          <a:avLst/>
        </a:prstGeom>
        <a:solidFill>
          <a:schemeClr val="accent5">
            <a:hueOff val="6155125"/>
            <a:satOff val="-2198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r-Cyrl-R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ИКРОПУКОТИНЕ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5524194" y="415422"/>
        <a:ext cx="2243184" cy="1345910"/>
      </dsp:txXfrm>
    </dsp:sp>
    <dsp:sp modelId="{B36A147F-54F2-49FB-8AFD-70E534721ED9}">
      <dsp:nvSpPr>
        <dsp:cNvPr id="0" name=""/>
        <dsp:cNvSpPr/>
      </dsp:nvSpPr>
      <dsp:spPr>
        <a:xfrm>
          <a:off x="2247343" y="2904501"/>
          <a:ext cx="4853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5332" y="45720"/>
              </a:lnTo>
            </a:path>
          </a:pathLst>
        </a:custGeom>
        <a:noFill/>
        <a:ln w="9525" cap="flat" cmpd="sng" algn="ctr">
          <a:solidFill>
            <a:schemeClr val="accent5">
              <a:hueOff val="11540859"/>
              <a:satOff val="-4122"/>
              <a:lumOff val="66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77111" y="2947641"/>
        <a:ext cx="25796" cy="5159"/>
      </dsp:txXfrm>
    </dsp:sp>
    <dsp:sp modelId="{FE3D2E58-BFCD-4919-BCDD-90C4B32D01D8}">
      <dsp:nvSpPr>
        <dsp:cNvPr id="0" name=""/>
        <dsp:cNvSpPr/>
      </dsp:nvSpPr>
      <dsp:spPr>
        <a:xfrm>
          <a:off x="5959" y="2277265"/>
          <a:ext cx="2243184" cy="1345910"/>
        </a:xfrm>
        <a:prstGeom prst="rect">
          <a:avLst/>
        </a:prstGeom>
        <a:solidFill>
          <a:schemeClr val="accent5">
            <a:hueOff val="9232688"/>
            <a:satOff val="-3298"/>
            <a:lumOff val="529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Прекретницу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представља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увођење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технике 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нагризања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рубова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глеђи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Cyrl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70%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ортофосфорном</a:t>
          </a:r>
          <a:r>
            <a:rPr lang="sr-Cyrl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киселином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коју је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увео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Bounocore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1955</a:t>
          </a:r>
          <a:r>
            <a:rPr lang="sr-Cyrl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године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9" y="2277265"/>
        <a:ext cx="2243184" cy="1345910"/>
      </dsp:txXfrm>
    </dsp:sp>
    <dsp:sp modelId="{28E8A981-A1CA-431F-B850-0EED53502AD5}">
      <dsp:nvSpPr>
        <dsp:cNvPr id="0" name=""/>
        <dsp:cNvSpPr/>
      </dsp:nvSpPr>
      <dsp:spPr>
        <a:xfrm>
          <a:off x="5006461" y="2904501"/>
          <a:ext cx="4853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5332" y="45720"/>
              </a:lnTo>
            </a:path>
          </a:pathLst>
        </a:custGeom>
        <a:noFill/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36229" y="2947641"/>
        <a:ext cx="25796" cy="5159"/>
      </dsp:txXfrm>
    </dsp:sp>
    <dsp:sp modelId="{126714B7-9C8C-466D-847D-F93A06DCE062}">
      <dsp:nvSpPr>
        <dsp:cNvPr id="0" name=""/>
        <dsp:cNvSpPr/>
      </dsp:nvSpPr>
      <dsp:spPr>
        <a:xfrm>
          <a:off x="2765076" y="2277265"/>
          <a:ext cx="2243184" cy="1345910"/>
        </a:xfrm>
        <a:prstGeom prst="rect">
          <a:avLst/>
        </a:prstGeom>
        <a:solidFill>
          <a:schemeClr val="accent5">
            <a:hueOff val="12310249"/>
            <a:satOff val="-4397"/>
            <a:lumOff val="70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вођење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Cyrl-R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дентин</a:t>
          </a:r>
          <a:r>
            <a:rPr lang="sr-Cyrl-R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адхезивних</a:t>
          </a:r>
          <a:r>
            <a:rPr lang="sr-Cyrl-R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система</a:t>
          </a:r>
          <a:r>
            <a:rPr lang="sr-Cyrl-R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(ДАС)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5076" y="2277265"/>
        <a:ext cx="2243184" cy="1345910"/>
      </dsp:txXfrm>
    </dsp:sp>
    <dsp:sp modelId="{B41483D5-68D2-4453-9D08-74A1F109D95C}">
      <dsp:nvSpPr>
        <dsp:cNvPr id="0" name=""/>
        <dsp:cNvSpPr/>
      </dsp:nvSpPr>
      <dsp:spPr>
        <a:xfrm>
          <a:off x="5524194" y="2277265"/>
          <a:ext cx="2243184" cy="1345910"/>
        </a:xfrm>
        <a:prstGeom prst="rect">
          <a:avLst/>
        </a:prstGeom>
        <a:solidFill>
          <a:schemeClr val="accent5">
            <a:hueOff val="15387812"/>
            <a:satOff val="-5496"/>
            <a:lumOff val="88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8" tIns="115378" rIns="109918" bIns="11537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ДАС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посредују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везивању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композитних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материјала за </a:t>
          </a:r>
          <a:r>
            <a:rPr lang="en-US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зубна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ткива</a:t>
          </a:r>
        </a:p>
      </dsp:txBody>
      <dsp:txXfrm>
        <a:off x="5524194" y="2277265"/>
        <a:ext cx="2243184" cy="1345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6A9B7-6EB4-4248-891E-43261D853922}">
      <dsp:nvSpPr>
        <dsp:cNvPr id="0" name=""/>
        <dsp:cNvSpPr/>
      </dsp:nvSpPr>
      <dsp:spPr>
        <a:xfrm>
          <a:off x="0" y="0"/>
          <a:ext cx="46913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FD1F4-A4E4-4F11-97D9-DE507C6C4F7B}">
      <dsp:nvSpPr>
        <dsp:cNvPr id="0" name=""/>
        <dsp:cNvSpPr/>
      </dsp:nvSpPr>
      <dsp:spPr>
        <a:xfrm>
          <a:off x="0" y="0"/>
          <a:ext cx="4691379" cy="207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b="1" kern="1200" dirty="0">
              <a:latin typeface="+mn-lt"/>
              <a:cs typeface="Times New Roman" panose="02020603050405020304" pitchFamily="18" charset="0"/>
            </a:rPr>
            <a:t>С</a:t>
          </a: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ложен</a:t>
          </a:r>
          <a:r>
            <a:rPr lang="sr-Cyrl-RS" sz="2200" b="1" kern="1200" dirty="0">
              <a:latin typeface="+mn-lt"/>
              <a:cs typeface="Times New Roman" panose="02020603050405020304" pitchFamily="18" charset="0"/>
            </a:rPr>
            <a:t>а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структур</a:t>
          </a:r>
          <a:r>
            <a:rPr lang="sr-Cyrl-RS" sz="2200" b="1" kern="1200" dirty="0">
              <a:latin typeface="+mn-lt"/>
              <a:cs typeface="Times New Roman" panose="02020603050405020304" pitchFamily="18" charset="0"/>
            </a:rPr>
            <a:t>а дентина: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присуств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о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воде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,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протеина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,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каналикуларн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грађ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а,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одонтобластни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продуже</a:t>
          </a:r>
          <a:r>
            <a:rPr lang="sr-Cyrl-RS" sz="2200" kern="1200" dirty="0" err="1">
              <a:latin typeface="+mn-lt"/>
              <a:cs typeface="Times New Roman" panose="02020603050405020304" pitchFamily="18" charset="0"/>
            </a:rPr>
            <a:t>ци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могућност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оштећења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пулпо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–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дентинског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комплекса</a:t>
          </a:r>
          <a:endParaRPr lang="en-US" sz="2200" kern="1200" dirty="0">
            <a:latin typeface="+mn-lt"/>
            <a:cs typeface="Times New Roman" panose="02020603050405020304" pitchFamily="18" charset="0"/>
          </a:endParaRPr>
        </a:p>
      </dsp:txBody>
      <dsp:txXfrm>
        <a:off x="0" y="0"/>
        <a:ext cx="4691379" cy="2076209"/>
      </dsp:txXfrm>
    </dsp:sp>
    <dsp:sp modelId="{8C1953FC-9EAC-4408-86BC-FB39C9CC4753}">
      <dsp:nvSpPr>
        <dsp:cNvPr id="0" name=""/>
        <dsp:cNvSpPr/>
      </dsp:nvSpPr>
      <dsp:spPr>
        <a:xfrm>
          <a:off x="0" y="2076209"/>
          <a:ext cx="46913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02C6B-28AE-4E55-B5D1-98D8621D6586}">
      <dsp:nvSpPr>
        <dsp:cNvPr id="0" name=""/>
        <dsp:cNvSpPr/>
      </dsp:nvSpPr>
      <dsp:spPr>
        <a:xfrm>
          <a:off x="0" y="2076209"/>
          <a:ext cx="4691379" cy="207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Размазни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слој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с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адржи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неорганске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органске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делове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дентина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помешане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са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пљувачком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, дентин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ликвором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,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крвљу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;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покрива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дентинске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тубуле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интертубуларни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дентин</a:t>
          </a:r>
        </a:p>
      </dsp:txBody>
      <dsp:txXfrm>
        <a:off x="0" y="2076209"/>
        <a:ext cx="4691379" cy="20762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23C2B-D1D1-4338-9171-97CAAC149A3F}">
      <dsp:nvSpPr>
        <dsp:cNvPr id="0" name=""/>
        <dsp:cNvSpPr/>
      </dsp:nvSpPr>
      <dsp:spPr>
        <a:xfrm>
          <a:off x="0" y="1454"/>
          <a:ext cx="49428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238E55-5F07-4D29-A1B9-CED1B25D4689}">
      <dsp:nvSpPr>
        <dsp:cNvPr id="0" name=""/>
        <dsp:cNvSpPr/>
      </dsp:nvSpPr>
      <dsp:spPr>
        <a:xfrm>
          <a:off x="0" y="1454"/>
          <a:ext cx="4938013" cy="1533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kern="1200" dirty="0">
              <a:latin typeface="+mn-lt"/>
              <a:cs typeface="Times New Roman" panose="02020603050405020304" pitchFamily="18" charset="0"/>
            </a:rPr>
            <a:t>За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остваривање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везе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са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дентином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потребна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је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припрема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површине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да би се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поспешило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квашење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продор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прајмера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у дентин</a:t>
          </a:r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latin typeface="+mn-lt"/>
            <a:cs typeface="Times New Roman" panose="02020603050405020304" pitchFamily="18" charset="0"/>
          </a:endParaRPr>
        </a:p>
      </dsp:txBody>
      <dsp:txXfrm>
        <a:off x="0" y="1454"/>
        <a:ext cx="4938013" cy="1533767"/>
      </dsp:txXfrm>
    </dsp:sp>
    <dsp:sp modelId="{B74AA1B8-7369-4F07-8AAA-EE981569B6A3}">
      <dsp:nvSpPr>
        <dsp:cNvPr id="0" name=""/>
        <dsp:cNvSpPr/>
      </dsp:nvSpPr>
      <dsp:spPr>
        <a:xfrm>
          <a:off x="0" y="1535221"/>
          <a:ext cx="49428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1399B7-CE1B-461E-86D1-12277CF82EA9}">
      <dsp:nvSpPr>
        <dsp:cNvPr id="0" name=""/>
        <dsp:cNvSpPr/>
      </dsp:nvSpPr>
      <dsp:spPr>
        <a:xfrm>
          <a:off x="0" y="1535221"/>
          <a:ext cx="4942840" cy="1101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kern="1200" dirty="0" err="1">
              <a:latin typeface="+mn-lt"/>
              <a:cs typeface="Times New Roman" panose="02020603050405020304" pitchFamily="18" charset="0"/>
            </a:rPr>
            <a:t>Ортофосфорна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 киселина, Лимунска киселина</a:t>
          </a:r>
          <a:endParaRPr lang="en-US" sz="2200" kern="1200" dirty="0">
            <a:latin typeface="+mn-lt"/>
            <a:cs typeface="Times New Roman" panose="02020603050405020304" pitchFamily="18" charset="0"/>
          </a:endParaRPr>
        </a:p>
      </dsp:txBody>
      <dsp:txXfrm>
        <a:off x="0" y="1535221"/>
        <a:ext cx="4942840" cy="1101678"/>
      </dsp:txXfrm>
    </dsp:sp>
    <dsp:sp modelId="{60398A8D-C144-4EE9-8225-361004A1CA8A}">
      <dsp:nvSpPr>
        <dsp:cNvPr id="0" name=""/>
        <dsp:cNvSpPr/>
      </dsp:nvSpPr>
      <dsp:spPr>
        <a:xfrm>
          <a:off x="0" y="2636899"/>
          <a:ext cx="49428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770EB-18FB-4C72-967B-5B39BB884529}">
      <dsp:nvSpPr>
        <dsp:cNvPr id="0" name=""/>
        <dsp:cNvSpPr/>
      </dsp:nvSpPr>
      <dsp:spPr>
        <a:xfrm>
          <a:off x="0" y="2636899"/>
          <a:ext cx="4942840" cy="1101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Неорганске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b="1" kern="1200" dirty="0" err="1">
              <a:latin typeface="+mn-lt"/>
              <a:cs typeface="Times New Roman" panose="02020603050405020304" pitchFamily="18" charset="0"/>
            </a:rPr>
            <a:t>киселине</a:t>
          </a:r>
          <a:r>
            <a:rPr lang="en-US" sz="2200" b="1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се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испирају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уклањају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размазни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 слој у потпуности</a:t>
          </a:r>
          <a:endParaRPr lang="en-US" sz="2200" kern="1200" dirty="0">
            <a:latin typeface="+mn-lt"/>
            <a:cs typeface="Times New Roman" panose="02020603050405020304" pitchFamily="18" charset="0"/>
          </a:endParaRPr>
        </a:p>
      </dsp:txBody>
      <dsp:txXfrm>
        <a:off x="0" y="2636899"/>
        <a:ext cx="4942840" cy="1101678"/>
      </dsp:txXfrm>
    </dsp:sp>
    <dsp:sp modelId="{BB54E267-582B-4D06-8D54-261BFCCFAFC5}">
      <dsp:nvSpPr>
        <dsp:cNvPr id="0" name=""/>
        <dsp:cNvSpPr/>
      </dsp:nvSpPr>
      <dsp:spPr>
        <a:xfrm>
          <a:off x="0" y="3738577"/>
          <a:ext cx="49428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0AD532-14CB-46DF-A7EC-B003A2B8A91B}">
      <dsp:nvSpPr>
        <dsp:cNvPr id="0" name=""/>
        <dsp:cNvSpPr/>
      </dsp:nvSpPr>
      <dsp:spPr>
        <a:xfrm>
          <a:off x="0" y="3738577"/>
          <a:ext cx="4942840" cy="1101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kern="1200" dirty="0">
              <a:latin typeface="+mn-lt"/>
              <a:cs typeface="Times New Roman" panose="02020603050405020304" pitchFamily="18" charset="0"/>
            </a:rPr>
            <a:t>Поред тога,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деминерализују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површину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дентина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ослобађајући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колагена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влакна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sr-Cyrl-RS" sz="2200" kern="1200" dirty="0">
              <a:latin typeface="+mn-lt"/>
              <a:cs typeface="Times New Roman" panose="02020603050405020304" pitchFamily="18" charset="0"/>
            </a:rPr>
            <a:t>и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отварају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дентинске</a:t>
          </a:r>
          <a:r>
            <a:rPr lang="en-US" sz="2200" kern="1200" dirty="0">
              <a:latin typeface="+mn-lt"/>
              <a:cs typeface="Times New Roman" panose="02020603050405020304" pitchFamily="18" charset="0"/>
            </a:rPr>
            <a:t> </a:t>
          </a:r>
          <a:r>
            <a:rPr lang="en-US" sz="2200" kern="1200" dirty="0" err="1">
              <a:latin typeface="+mn-lt"/>
              <a:cs typeface="Times New Roman" panose="02020603050405020304" pitchFamily="18" charset="0"/>
            </a:rPr>
            <a:t>каналиће</a:t>
          </a:r>
          <a:endParaRPr lang="en-US" sz="2200" kern="1200" dirty="0">
            <a:latin typeface="+mn-lt"/>
            <a:cs typeface="Times New Roman" panose="02020603050405020304" pitchFamily="18" charset="0"/>
          </a:endParaRPr>
        </a:p>
      </dsp:txBody>
      <dsp:txXfrm>
        <a:off x="0" y="3738577"/>
        <a:ext cx="4942840" cy="11016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3F1BD-04AC-4469-9432-2271FF1D69DC}">
      <dsp:nvSpPr>
        <dsp:cNvPr id="0" name=""/>
        <dsp:cNvSpPr/>
      </dsp:nvSpPr>
      <dsp:spPr>
        <a:xfrm>
          <a:off x="0" y="667"/>
          <a:ext cx="50488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400BD-C740-46A4-B4C3-019418D613E2}">
      <dsp:nvSpPr>
        <dsp:cNvPr id="0" name=""/>
        <dsp:cNvSpPr/>
      </dsp:nvSpPr>
      <dsp:spPr>
        <a:xfrm>
          <a:off x="0" y="667"/>
          <a:ext cx="5048885" cy="1093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До </a:t>
          </a:r>
          <a:r>
            <a:rPr lang="en-US" sz="2200" kern="1200" dirty="0" err="1"/>
            <a:t>сада</a:t>
          </a:r>
          <a:r>
            <a:rPr lang="en-US" sz="2200" kern="1200" dirty="0"/>
            <a:t> </a:t>
          </a:r>
          <a:r>
            <a:rPr lang="en-US" sz="2200" kern="1200" dirty="0" err="1"/>
            <a:t>постој</a:t>
          </a:r>
          <a:r>
            <a:rPr lang="sr-Cyrl-RS" sz="2200" kern="1200" dirty="0"/>
            <a:t>и</a:t>
          </a:r>
          <a:r>
            <a:rPr lang="en-US" sz="2200" kern="1200" dirty="0"/>
            <a:t> </a:t>
          </a:r>
          <a:r>
            <a:rPr lang="sr-Cyrl-RS" sz="2200" kern="1200" dirty="0"/>
            <a:t>ос</a:t>
          </a:r>
          <a:r>
            <a:rPr lang="en-US" sz="2200" kern="1200" dirty="0" err="1"/>
            <a:t>ам</a:t>
          </a:r>
          <a:r>
            <a:rPr lang="en-US" sz="2200" kern="1200" dirty="0"/>
            <a:t> </a:t>
          </a:r>
          <a:r>
            <a:rPr lang="en-US" sz="2200" kern="1200" dirty="0" err="1"/>
            <a:t>генерација</a:t>
          </a:r>
          <a:r>
            <a:rPr lang="en-US" sz="2200" kern="1200" dirty="0"/>
            <a:t>  ДАС-а који </a:t>
          </a:r>
          <a:r>
            <a:rPr lang="sr-Cyrl-RS" sz="2200" kern="1200" dirty="0"/>
            <a:t>на </a:t>
          </a:r>
          <a:r>
            <a:rPr lang="sr-Cyrl-RS" sz="2200" kern="1200" dirty="0" err="1"/>
            <a:t>размазни</a:t>
          </a:r>
          <a:r>
            <a:rPr lang="sr-Cyrl-RS" sz="2200" kern="1200" dirty="0"/>
            <a:t> слој </a:t>
          </a:r>
          <a:r>
            <a:rPr lang="en-US" sz="2200" kern="1200" dirty="0" err="1"/>
            <a:t>делују</a:t>
          </a:r>
          <a:r>
            <a:rPr lang="en-US" sz="2200" kern="1200" dirty="0"/>
            <a:t> </a:t>
          </a:r>
          <a:r>
            <a:rPr lang="sr-Cyrl-RS" sz="2200" kern="1200" dirty="0"/>
            <a:t>тако да</a:t>
          </a:r>
          <a:r>
            <a:rPr lang="en-US" sz="2200" kern="1200" dirty="0"/>
            <a:t>:</a:t>
          </a:r>
        </a:p>
      </dsp:txBody>
      <dsp:txXfrm>
        <a:off x="0" y="667"/>
        <a:ext cx="5048885" cy="1093457"/>
      </dsp:txXfrm>
    </dsp:sp>
    <dsp:sp modelId="{FC6CF320-13E9-4A20-A37B-F65DC2B2BD16}">
      <dsp:nvSpPr>
        <dsp:cNvPr id="0" name=""/>
        <dsp:cNvSpPr/>
      </dsp:nvSpPr>
      <dsp:spPr>
        <a:xfrm>
          <a:off x="0" y="1094124"/>
          <a:ext cx="50488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7069B-BD2B-42E5-8CF9-F7780D33047F}">
      <dsp:nvSpPr>
        <dsp:cNvPr id="0" name=""/>
        <dsp:cNvSpPr/>
      </dsp:nvSpPr>
      <dsp:spPr>
        <a:xfrm>
          <a:off x="0" y="1094124"/>
          <a:ext cx="5048885" cy="1093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У </a:t>
          </a:r>
          <a:r>
            <a:rPr lang="en-US" sz="2200" b="1" kern="1200" dirty="0" err="1"/>
            <a:t>потпуности</a:t>
          </a:r>
          <a:r>
            <a:rPr lang="en-US" sz="2200" b="1" kern="1200" dirty="0"/>
            <a:t> </a:t>
          </a:r>
          <a:r>
            <a:rPr lang="en-US" sz="2200" b="1" kern="1200" dirty="0" err="1"/>
            <a:t>уклања</a:t>
          </a:r>
          <a:r>
            <a:rPr lang="sr-Cyrl-RS" sz="2200" b="1" kern="1200" dirty="0"/>
            <a:t>ју</a:t>
          </a:r>
          <a:r>
            <a:rPr lang="en-US" sz="2200" b="1" kern="1200" dirty="0"/>
            <a:t>  </a:t>
          </a:r>
          <a:r>
            <a:rPr lang="en-US" sz="2200" b="1" kern="1200" dirty="0" err="1"/>
            <a:t>размазни</a:t>
          </a:r>
          <a:r>
            <a:rPr lang="en-US" sz="2200" b="1" kern="1200" dirty="0"/>
            <a:t> </a:t>
          </a:r>
          <a:r>
            <a:rPr lang="en-US" sz="2200" b="1" kern="1200" dirty="0" err="1"/>
            <a:t>слој</a:t>
          </a:r>
          <a:endParaRPr lang="en-US" sz="2200" kern="1200" dirty="0"/>
        </a:p>
      </dsp:txBody>
      <dsp:txXfrm>
        <a:off x="0" y="1094124"/>
        <a:ext cx="5048885" cy="1093457"/>
      </dsp:txXfrm>
    </dsp:sp>
    <dsp:sp modelId="{B00A970D-E95C-4993-B8DF-807327DECDA1}">
      <dsp:nvSpPr>
        <dsp:cNvPr id="0" name=""/>
        <dsp:cNvSpPr/>
      </dsp:nvSpPr>
      <dsp:spPr>
        <a:xfrm>
          <a:off x="0" y="2187581"/>
          <a:ext cx="50488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B047E-6143-4A45-BF46-D14EAB421659}">
      <dsp:nvSpPr>
        <dsp:cNvPr id="0" name=""/>
        <dsp:cNvSpPr/>
      </dsp:nvSpPr>
      <dsp:spPr>
        <a:xfrm>
          <a:off x="0" y="2187581"/>
          <a:ext cx="5048885" cy="1093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Не </a:t>
          </a:r>
          <a:r>
            <a:rPr lang="en-US" sz="2200" b="1" kern="1200" dirty="0" err="1"/>
            <a:t>уклања</a:t>
          </a:r>
          <a:r>
            <a:rPr lang="sr-Cyrl-RS" sz="2200" b="1" kern="1200" dirty="0"/>
            <a:t>ју</a:t>
          </a:r>
          <a:r>
            <a:rPr lang="en-US" sz="2200" b="1" kern="1200" dirty="0"/>
            <a:t> </a:t>
          </a:r>
          <a:r>
            <a:rPr lang="en-US" sz="2200" b="1" kern="1200" dirty="0" err="1"/>
            <a:t>размазни</a:t>
          </a:r>
          <a:r>
            <a:rPr lang="en-US" sz="2200" b="1" kern="1200" dirty="0"/>
            <a:t> </a:t>
          </a:r>
          <a:r>
            <a:rPr lang="en-US" sz="2200" b="1" kern="1200" dirty="0" err="1"/>
            <a:t>слој</a:t>
          </a:r>
          <a:endParaRPr lang="en-US" sz="2200" kern="1200" dirty="0"/>
        </a:p>
      </dsp:txBody>
      <dsp:txXfrm>
        <a:off x="0" y="2187581"/>
        <a:ext cx="5048885" cy="1093457"/>
      </dsp:txXfrm>
    </dsp:sp>
    <dsp:sp modelId="{9A88E3EF-06E9-4E66-BB08-EB65DBBDC8E1}">
      <dsp:nvSpPr>
        <dsp:cNvPr id="0" name=""/>
        <dsp:cNvSpPr/>
      </dsp:nvSpPr>
      <dsp:spPr>
        <a:xfrm>
          <a:off x="0" y="3281039"/>
          <a:ext cx="50488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7510E-473A-4D45-9D3F-0C0F675D8E81}">
      <dsp:nvSpPr>
        <dsp:cNvPr id="0" name=""/>
        <dsp:cNvSpPr/>
      </dsp:nvSpPr>
      <dsp:spPr>
        <a:xfrm>
          <a:off x="0" y="3281039"/>
          <a:ext cx="5048885" cy="1093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 err="1"/>
            <a:t>Делимично</a:t>
          </a:r>
          <a:r>
            <a:rPr lang="en-US" sz="2200" b="1" kern="1200" dirty="0"/>
            <a:t> </a:t>
          </a:r>
          <a:r>
            <a:rPr lang="en-US" sz="2200" b="1" kern="1200" dirty="0" err="1"/>
            <a:t>уклања</a:t>
          </a:r>
          <a:r>
            <a:rPr lang="sr-Cyrl-RS" sz="2200" b="1" kern="1200" dirty="0"/>
            <a:t>ју,</a:t>
          </a:r>
          <a:r>
            <a:rPr lang="en-US" sz="2200" b="1" kern="1200" dirty="0"/>
            <a:t> а </a:t>
          </a:r>
          <a:r>
            <a:rPr lang="en-US" sz="2200" b="1" kern="1200" dirty="0" err="1"/>
            <a:t>мета</a:t>
          </a:r>
          <a:r>
            <a:rPr lang="sr-Cyrl-RS" sz="2200" b="1" kern="1200" dirty="0"/>
            <a:t>-</a:t>
          </a:r>
          <a:r>
            <a:rPr lang="sr-Cyrl-RS" sz="2200" b="1" kern="1200" dirty="0" err="1"/>
            <a:t>акрилном</a:t>
          </a:r>
          <a:r>
            <a:rPr lang="sr-Cyrl-RS" sz="2200" b="1" kern="1200" dirty="0"/>
            <a:t> компонентом припремају за везу са смолом </a:t>
          </a:r>
          <a:endParaRPr lang="en-US" sz="2200" kern="1200" dirty="0"/>
        </a:p>
      </dsp:txBody>
      <dsp:txXfrm>
        <a:off x="0" y="3281039"/>
        <a:ext cx="5048885" cy="1093457"/>
      </dsp:txXfrm>
    </dsp:sp>
    <dsp:sp modelId="{AD5C2D91-49F1-4C4B-9D95-F2D407F20C17}">
      <dsp:nvSpPr>
        <dsp:cNvPr id="0" name=""/>
        <dsp:cNvSpPr/>
      </dsp:nvSpPr>
      <dsp:spPr>
        <a:xfrm>
          <a:off x="0" y="4374496"/>
          <a:ext cx="50488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44781-596C-4DE6-BB26-61D750A98C56}">
      <dsp:nvSpPr>
        <dsp:cNvPr id="0" name=""/>
        <dsp:cNvSpPr/>
      </dsp:nvSpPr>
      <dsp:spPr>
        <a:xfrm>
          <a:off x="0" y="4374496"/>
          <a:ext cx="5048885" cy="1093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0" y="4374496"/>
        <a:ext cx="5048885" cy="1093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78CF1-C468-4A15-8272-B0D4863F9203}" type="datetimeFigureOut">
              <a:rPr lang="sr-Latn-RS" smtClean="0"/>
              <a:t>6.11.2023.</a:t>
            </a:fld>
            <a:endParaRPr lang="sr-Latn-R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6777A-3A9E-4A0E-9100-B709373E30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7155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6777A-3A9E-4A0E-9100-B709373E3090}" type="slidenum">
              <a:rPr lang="sr-Latn-RS" smtClean="0"/>
              <a:t>11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0646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2723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3515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90923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956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75278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16819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25543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58174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97477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2677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956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02946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386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073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3445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300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703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471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571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8339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391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0.jp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9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4.jpg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6.jpg"/><Relationship Id="rId7" Type="http://schemas.openxmlformats.org/officeDocument/2006/relationships/diagramColors" Target="../diagrams/colors3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0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A0F0AC6-A89F-416B-9FA4-48E664065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1AA009-40AD-4098-8AE7-680CA35C6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63B6C0C-65BB-4F38-9C8A-0892266F8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D77137-01B7-45E4-AA14-CD9E779B4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330" y="1365957"/>
            <a:ext cx="7773339" cy="4041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/>
            <a:r>
              <a:rPr lang="en-US" sz="44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44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400" spc="-5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хезивна</a:t>
            </a:r>
            <a:r>
              <a:rPr lang="en-US" sz="4400" spc="-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" y="93359"/>
            <a:ext cx="61722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74090" marR="5080" indent="-962025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chemeClr val="tx1"/>
                </a:solidFill>
              </a:rPr>
              <a:t>Дентин</a:t>
            </a:r>
            <a:r>
              <a:rPr sz="3200" spc="-85" dirty="0">
                <a:solidFill>
                  <a:schemeClr val="tx1"/>
                </a:solidFill>
              </a:rPr>
              <a:t> </a:t>
            </a:r>
            <a:r>
              <a:rPr sz="3200" spc="-5" dirty="0">
                <a:solidFill>
                  <a:schemeClr val="tx1"/>
                </a:solidFill>
              </a:rPr>
              <a:t>а</a:t>
            </a:r>
            <a:r>
              <a:rPr lang="sr-Cyrl-RS" sz="3200" spc="-5" dirty="0">
                <a:solidFill>
                  <a:schemeClr val="tx1"/>
                </a:solidFill>
              </a:rPr>
              <a:t>д</a:t>
            </a:r>
            <a:r>
              <a:rPr sz="3200" spc="-5" dirty="0" err="1">
                <a:solidFill>
                  <a:schemeClr val="tx1"/>
                </a:solidFill>
              </a:rPr>
              <a:t>хезивна</a:t>
            </a:r>
            <a:r>
              <a:rPr sz="3200" spc="-5" dirty="0">
                <a:solidFill>
                  <a:schemeClr val="tx1"/>
                </a:solidFill>
              </a:rPr>
              <a:t>  </a:t>
            </a:r>
            <a:r>
              <a:rPr sz="3200" dirty="0" err="1">
                <a:solidFill>
                  <a:schemeClr val="tx1"/>
                </a:solidFill>
              </a:rPr>
              <a:t>средства</a:t>
            </a:r>
            <a:r>
              <a:rPr lang="sr-Cyrl-RS" sz="3200" dirty="0">
                <a:solidFill>
                  <a:schemeClr val="tx1"/>
                </a:solidFill>
              </a:rPr>
              <a:t> (ДАС)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22925" y="0"/>
            <a:ext cx="3521074" cy="2071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43626" y="2286000"/>
            <a:ext cx="3500374" cy="2143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43626" y="4648200"/>
            <a:ext cx="3500374" cy="2214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AF1082BF-22EA-8790-8883-0E6055852D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3584446"/>
              </p:ext>
            </p:extLst>
          </p:nvPr>
        </p:nvGraphicFramePr>
        <p:xfrm>
          <a:off x="78739" y="1236979"/>
          <a:ext cx="5048885" cy="5468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173777"/>
            <a:ext cx="25914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latin typeface="Times New Roman"/>
                <a:cs typeface="Times New Roman"/>
              </a:rPr>
              <a:t>ПРАЈМЕРИ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63" y="1066800"/>
            <a:ext cx="8229473" cy="351314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12395" indent="-342900">
              <a:spcBef>
                <a:spcPts val="95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ru-RU" sz="2200" spc="-10" dirty="0">
                <a:cs typeface="Times New Roman"/>
              </a:rPr>
              <a:t>Прајмери су </a:t>
            </a:r>
            <a:r>
              <a:rPr lang="ru-RU" sz="2200" b="1" spc="-5" dirty="0">
                <a:solidFill>
                  <a:srgbClr val="6600CC"/>
                </a:solidFill>
                <a:cs typeface="Times New Roman"/>
              </a:rPr>
              <a:t>органски раствори </a:t>
            </a:r>
            <a:r>
              <a:rPr lang="ru-RU" sz="2200" b="1" spc="-5" dirty="0">
                <a:solidFill>
                  <a:schemeClr val="accent6">
                    <a:lumMod val="50000"/>
                  </a:schemeClr>
                </a:solidFill>
                <a:cs typeface="Times New Roman"/>
              </a:rPr>
              <a:t>смола</a:t>
            </a:r>
            <a:r>
              <a:rPr lang="ru-RU" sz="2200" spc="-5" dirty="0">
                <a:solidFill>
                  <a:srgbClr val="C00000"/>
                </a:solidFill>
                <a:cs typeface="Times New Roman"/>
              </a:rPr>
              <a:t> (у </a:t>
            </a:r>
            <a:r>
              <a:rPr lang="ru-RU" sz="2200" spc="-10" dirty="0">
                <a:solidFill>
                  <a:srgbClr val="C00000"/>
                </a:solidFill>
                <a:cs typeface="Times New Roman"/>
              </a:rPr>
              <a:t>растварачу </a:t>
            </a:r>
            <a:r>
              <a:rPr lang="ru-RU" sz="2200" spc="-5" dirty="0">
                <a:solidFill>
                  <a:srgbClr val="C00000"/>
                </a:solidFill>
                <a:cs typeface="Times New Roman"/>
              </a:rPr>
              <a:t>–вода, етанол,  ацетон) </a:t>
            </a:r>
            <a:r>
              <a:rPr lang="ru-RU" sz="2200" spc="-5" dirty="0">
                <a:cs typeface="Times New Roman"/>
              </a:rPr>
              <a:t>са улогом </a:t>
            </a:r>
            <a:r>
              <a:rPr lang="ru-RU" sz="2200" spc="-10" dirty="0">
                <a:cs typeface="Times New Roman"/>
              </a:rPr>
              <a:t>смањења </a:t>
            </a:r>
            <a:r>
              <a:rPr lang="ru-RU" sz="2200" spc="-5" dirty="0">
                <a:cs typeface="Times New Roman"/>
              </a:rPr>
              <a:t>површинског напона кондициониране </a:t>
            </a:r>
            <a:r>
              <a:rPr lang="ru-RU" sz="2200" spc="-10" dirty="0">
                <a:cs typeface="Times New Roman"/>
              </a:rPr>
              <a:t>површине</a:t>
            </a:r>
            <a:endParaRPr lang="ru-RU" sz="2200" dirty="0">
              <a:cs typeface="Times New Roman"/>
            </a:endParaRPr>
          </a:p>
          <a:p>
            <a:pPr marL="355600" marR="112395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ru-RU" sz="2200" spc="-10" dirty="0">
                <a:cs typeface="Times New Roman"/>
              </a:rPr>
              <a:t>Наносе се </a:t>
            </a:r>
            <a:r>
              <a:rPr lang="ru-RU" sz="2200" spc="-5" dirty="0">
                <a:cs typeface="Times New Roman"/>
              </a:rPr>
              <a:t>у </a:t>
            </a:r>
            <a:r>
              <a:rPr lang="ru-RU" sz="2200" spc="-10" dirty="0">
                <a:cs typeface="Times New Roman"/>
              </a:rPr>
              <a:t>танком </a:t>
            </a:r>
            <a:r>
              <a:rPr lang="ru-RU" sz="2200" spc="-5" dirty="0">
                <a:cs typeface="Times New Roman"/>
              </a:rPr>
              <a:t>слоју</a:t>
            </a:r>
            <a:r>
              <a:rPr lang="ru-RU" sz="2200" spc="20" dirty="0">
                <a:cs typeface="Times New Roman"/>
              </a:rPr>
              <a:t> </a:t>
            </a:r>
            <a:r>
              <a:rPr lang="ru-RU" sz="2200" spc="-10" dirty="0">
                <a:cs typeface="Times New Roman"/>
              </a:rPr>
              <a:t>на </a:t>
            </a:r>
            <a:r>
              <a:rPr lang="ru-RU" sz="2200" spc="-5" dirty="0">
                <a:cs typeface="Times New Roman"/>
              </a:rPr>
              <a:t>кондиционирану</a:t>
            </a:r>
            <a:r>
              <a:rPr lang="ru-RU" sz="2200" spc="-30" dirty="0">
                <a:cs typeface="Times New Roman"/>
              </a:rPr>
              <a:t> </a:t>
            </a:r>
            <a:r>
              <a:rPr lang="ru-RU" sz="2200" spc="-5" dirty="0">
                <a:cs typeface="Times New Roman"/>
              </a:rPr>
              <a:t>површину</a:t>
            </a:r>
            <a:endParaRPr lang="ru-RU" sz="2200" dirty="0"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lang="ru-RU" sz="2200" spc="-5" dirty="0">
                <a:cs typeface="Times New Roman"/>
              </a:rPr>
              <a:t>дентина </a:t>
            </a:r>
            <a:r>
              <a:rPr lang="ru-RU" sz="2200" spc="-10" dirty="0">
                <a:cs typeface="Times New Roman"/>
              </a:rPr>
              <a:t>мењајући његове хемијске  </a:t>
            </a:r>
            <a:r>
              <a:rPr lang="ru-RU" sz="2200" spc="-5" dirty="0">
                <a:cs typeface="Times New Roman"/>
              </a:rPr>
              <a:t>особине ради боље</a:t>
            </a:r>
            <a:r>
              <a:rPr lang="ru-RU" sz="2200" spc="-40" dirty="0">
                <a:cs typeface="Times New Roman"/>
              </a:rPr>
              <a:t> </a:t>
            </a:r>
            <a:r>
              <a:rPr lang="ru-RU" sz="2200" spc="-5" dirty="0">
                <a:cs typeface="Times New Roman"/>
              </a:rPr>
              <a:t>адхезије</a:t>
            </a:r>
            <a:endParaRPr lang="ru-RU" sz="2200" dirty="0">
              <a:cs typeface="Times New Roman"/>
            </a:endParaRPr>
          </a:p>
          <a:p>
            <a:pPr marL="355600" marR="112395" indent="-342900">
              <a:spcBef>
                <a:spcPts val="95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ru-RU" sz="2200" spc="-5" dirty="0">
                <a:cs typeface="Times New Roman"/>
              </a:rPr>
              <a:t>Хидрофилном групом се везују са  дентином а хидрофобном са  </a:t>
            </a:r>
            <a:r>
              <a:rPr lang="ru-RU" sz="2200" spc="-10" dirty="0">
                <a:cs typeface="Times New Roman"/>
              </a:rPr>
              <a:t>везивном</a:t>
            </a:r>
            <a:r>
              <a:rPr lang="ru-RU" sz="2200" spc="-5" dirty="0">
                <a:cs typeface="Times New Roman"/>
              </a:rPr>
              <a:t> смолом</a:t>
            </a:r>
            <a:endParaRPr lang="ru-RU" sz="2200" dirty="0">
              <a:cs typeface="Times New Roman"/>
            </a:endParaRPr>
          </a:p>
          <a:p>
            <a:pPr marL="355600" marR="112395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 err="1">
                <a:solidFill>
                  <a:srgbClr val="FF0000"/>
                </a:solidFill>
                <a:cs typeface="Times New Roman"/>
              </a:rPr>
              <a:t>Прајмери</a:t>
            </a:r>
            <a:r>
              <a:rPr sz="2200" spc="-10" dirty="0">
                <a:solidFill>
                  <a:srgbClr val="FF0000"/>
                </a:solidFill>
                <a:cs typeface="Times New Roman"/>
              </a:rPr>
              <a:t> треба </a:t>
            </a:r>
            <a:r>
              <a:rPr sz="2200" spc="-5" dirty="0">
                <a:solidFill>
                  <a:srgbClr val="FF0000"/>
                </a:solidFill>
                <a:cs typeface="Times New Roman"/>
              </a:rPr>
              <a:t>да обезбеде </a:t>
            </a:r>
            <a:r>
              <a:rPr sz="2200" spc="-10" dirty="0">
                <a:solidFill>
                  <a:srgbClr val="FF0000"/>
                </a:solidFill>
                <a:cs typeface="Times New Roman"/>
              </a:rPr>
              <a:t>везу  између </a:t>
            </a:r>
            <a:r>
              <a:rPr sz="2200" spc="-5" dirty="0">
                <a:solidFill>
                  <a:srgbClr val="FF0000"/>
                </a:solidFill>
                <a:cs typeface="Times New Roman"/>
              </a:rPr>
              <a:t>дентина и атхезивне </a:t>
            </a:r>
            <a:r>
              <a:rPr sz="2200" spc="-5" dirty="0" err="1">
                <a:solidFill>
                  <a:srgbClr val="FF0000"/>
                </a:solidFill>
                <a:cs typeface="Times New Roman"/>
              </a:rPr>
              <a:t>смоле</a:t>
            </a:r>
            <a:r>
              <a:rPr sz="2200" spc="-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endParaRPr lang="sr-Cyrl-RS" sz="2200" spc="-5" dirty="0">
              <a:solidFill>
                <a:srgbClr val="3333FF"/>
              </a:solidFill>
              <a:cs typeface="Times New Roman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1F5BD2A5-AED0-82E1-01A8-D77A243884AA}"/>
              </a:ext>
            </a:extLst>
          </p:cNvPr>
          <p:cNvSpPr/>
          <p:nvPr/>
        </p:nvSpPr>
        <p:spPr>
          <a:xfrm>
            <a:off x="838200" y="4579941"/>
            <a:ext cx="3581400" cy="21188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4708963-65A1-EAD7-FD0A-56E9E59C8AB6}"/>
              </a:ext>
            </a:extLst>
          </p:cNvPr>
          <p:cNvSpPr/>
          <p:nvPr/>
        </p:nvSpPr>
        <p:spPr>
          <a:xfrm>
            <a:off x="4619689" y="4576697"/>
            <a:ext cx="3686111" cy="211887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90800" y="214313"/>
            <a:ext cx="25908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latin typeface="Times New Roman"/>
                <a:cs typeface="Times New Roman"/>
              </a:rPr>
              <a:t>П</a:t>
            </a:r>
            <a:r>
              <a:rPr sz="3600" b="1" spc="-15" dirty="0">
                <a:latin typeface="Times New Roman"/>
                <a:cs typeface="Times New Roman"/>
              </a:rPr>
              <a:t>Р</a:t>
            </a:r>
            <a:r>
              <a:rPr sz="3600" b="1" spc="-5" dirty="0">
                <a:latin typeface="Times New Roman"/>
                <a:cs typeface="Times New Roman"/>
              </a:rPr>
              <a:t>АЈМЕРИ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1143000"/>
            <a:ext cx="8565135" cy="2407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6990"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lang="ru-RU" sz="2200" spc="-10" dirty="0">
                <a:cs typeface="Times New Roman"/>
              </a:rPr>
              <a:t>Прајмери треба </a:t>
            </a:r>
            <a:r>
              <a:rPr lang="ru-RU" sz="2200" spc="-5" dirty="0">
                <a:cs typeface="Times New Roman"/>
              </a:rPr>
              <a:t>да обезбеде </a:t>
            </a:r>
            <a:r>
              <a:rPr lang="ru-RU" sz="2200" spc="-10" dirty="0">
                <a:cs typeface="Times New Roman"/>
              </a:rPr>
              <a:t>везу  између </a:t>
            </a:r>
            <a:r>
              <a:rPr lang="ru-RU" sz="2200" spc="-5" dirty="0">
                <a:cs typeface="Times New Roman"/>
              </a:rPr>
              <a:t>дентина и адхезивне смоле  </a:t>
            </a:r>
          </a:p>
          <a:p>
            <a:pPr marL="12700" marR="46990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endParaRPr lang="sr-Cyrl-RS" sz="2200" spc="-5" dirty="0">
              <a:cs typeface="Times New Roman"/>
            </a:endParaRPr>
          </a:p>
          <a:p>
            <a:pPr marL="12700" marR="46990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r>
              <a:rPr sz="2200" spc="-5" dirty="0" err="1">
                <a:cs typeface="Times New Roman"/>
              </a:rPr>
              <a:t>Захваљујући</a:t>
            </a:r>
            <a:r>
              <a:rPr sz="2200" spc="-5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прајмерима</a:t>
            </a:r>
            <a:r>
              <a:rPr lang="sr-Cyrl-RS" sz="2200" spc="-5" dirty="0">
                <a:cs typeface="Times New Roman"/>
              </a:rPr>
              <a:t>,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као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површински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активним</a:t>
            </a:r>
            <a:r>
              <a:rPr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хидрофилним</a:t>
            </a:r>
            <a:r>
              <a:rPr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адхезивима</a:t>
            </a:r>
            <a:r>
              <a:rPr lang="sr-Cyrl-RS" sz="2200" spc="-5" dirty="0">
                <a:cs typeface="Times New Roman"/>
              </a:rPr>
              <a:t>,</a:t>
            </a:r>
            <a:r>
              <a:rPr sz="2200" spc="-5" dirty="0">
                <a:cs typeface="Times New Roman"/>
              </a:rPr>
              <a:t> остварује </a:t>
            </a:r>
            <a:r>
              <a:rPr sz="2200" spc="-10" dirty="0">
                <a:cs typeface="Times New Roman"/>
              </a:rPr>
              <a:t>се 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најефикасније влажење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а 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тиме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и најефикаснија  импрегнација и  пенетрација мономерне  смоле </a:t>
            </a:r>
            <a:r>
              <a:rPr sz="2200" spc="-5" dirty="0">
                <a:cs typeface="Times New Roman"/>
              </a:rPr>
              <a:t>у </a:t>
            </a:r>
            <a:r>
              <a:rPr sz="2200" spc="-5" dirty="0" err="1">
                <a:cs typeface="Times New Roman"/>
              </a:rPr>
              <a:t>кондиционирану</a:t>
            </a:r>
            <a:r>
              <a:rPr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површину</a:t>
            </a:r>
            <a:r>
              <a:rPr sz="2200" spc="-5" dirty="0">
                <a:cs typeface="Times New Roman"/>
              </a:rPr>
              <a:t> дентина у ослобођене дентинске  тубуле </a:t>
            </a:r>
            <a:r>
              <a:rPr sz="2200" spc="-5" dirty="0" err="1">
                <a:cs typeface="Times New Roman"/>
              </a:rPr>
              <a:t>око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огољених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колагених</a:t>
            </a:r>
            <a:r>
              <a:rPr sz="2200" spc="-10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вла</a:t>
            </a:r>
            <a:r>
              <a:rPr lang="sr-Cyrl-RS" sz="2200" spc="-10" dirty="0">
                <a:cs typeface="Times New Roman"/>
              </a:rPr>
              <a:t>к</a:t>
            </a:r>
            <a:r>
              <a:rPr sz="2200" spc="-10" dirty="0" err="1">
                <a:cs typeface="Times New Roman"/>
              </a:rPr>
              <a:t>ана</a:t>
            </a:r>
            <a:r>
              <a:rPr lang="sr-Cyrl-RS" sz="2200" spc="-10" dirty="0">
                <a:cs typeface="Times New Roman"/>
              </a:rPr>
              <a:t>.</a:t>
            </a: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47750" y="4378869"/>
            <a:ext cx="3524250" cy="2294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00625" y="4286186"/>
            <a:ext cx="3643249" cy="23575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6202" y="914400"/>
            <a:ext cx="8951595" cy="38645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RS" sz="2200" b="1" spc="-5" dirty="0">
                <a:solidFill>
                  <a:srgbClr val="7030A0"/>
                </a:solidFill>
                <a:cs typeface="Times New Roman"/>
              </a:rPr>
              <a:t>Поступак рада у зависности од врсте растварача </a:t>
            </a:r>
            <a:r>
              <a:rPr lang="sr-Cyrl-RS" sz="2200" b="1" spc="-5" dirty="0" err="1">
                <a:solidFill>
                  <a:srgbClr val="7030A0"/>
                </a:solidFill>
                <a:cs typeface="Times New Roman"/>
              </a:rPr>
              <a:t>адхезива</a:t>
            </a:r>
            <a:r>
              <a:rPr lang="sr-Cyrl-RS" sz="2200" b="1" spc="-5" dirty="0">
                <a:solidFill>
                  <a:srgbClr val="7030A0"/>
                </a:solidFill>
                <a:cs typeface="Times New Roman"/>
              </a:rPr>
              <a:t>:</a:t>
            </a: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endParaRPr lang="sr-Cyrl-RS" sz="2200" spc="-5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Код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Wet bonding </a:t>
            </a:r>
            <a:r>
              <a:rPr sz="2200" spc="-5" dirty="0">
                <a:cs typeface="Times New Roman"/>
              </a:rPr>
              <a:t>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хезива</a:t>
            </a:r>
            <a:r>
              <a:rPr sz="2200" spc="-5" dirty="0">
                <a:cs typeface="Times New Roman"/>
              </a:rPr>
              <a:t> зубно ткиво се не </a:t>
            </a:r>
            <a:r>
              <a:rPr sz="2200" spc="-10" dirty="0">
                <a:cs typeface="Times New Roman"/>
              </a:rPr>
              <a:t>посушује </a:t>
            </a:r>
            <a:r>
              <a:rPr sz="2200" spc="-5" dirty="0">
                <a:cs typeface="Times New Roman"/>
              </a:rPr>
              <a:t>у  потпуности, дентин </a:t>
            </a:r>
            <a:r>
              <a:rPr sz="2200" dirty="0">
                <a:cs typeface="Times New Roman"/>
              </a:rPr>
              <a:t>треба </a:t>
            </a:r>
            <a:r>
              <a:rPr sz="2200" spc="-5" dirty="0">
                <a:cs typeface="Times New Roman"/>
              </a:rPr>
              <a:t>да остане </a:t>
            </a:r>
            <a:r>
              <a:rPr sz="2200" spc="-10" dirty="0">
                <a:cs typeface="Times New Roman"/>
              </a:rPr>
              <a:t>влажан </a:t>
            </a:r>
            <a:r>
              <a:rPr sz="2200" spc="-5" dirty="0">
                <a:cs typeface="Times New Roman"/>
              </a:rPr>
              <a:t>како би в</a:t>
            </a:r>
            <a:r>
              <a:rPr lang="sr-Cyrl-RS" sz="2200" spc="-5" dirty="0" err="1">
                <a:cs typeface="Times New Roman"/>
              </a:rPr>
              <a:t>лаг</a:t>
            </a:r>
            <a:r>
              <a:rPr sz="2200" spc="-5" dirty="0">
                <a:cs typeface="Times New Roman"/>
              </a:rPr>
              <a:t>а дала потпору </a:t>
            </a:r>
            <a:r>
              <a:rPr sz="2200" spc="-5" dirty="0" err="1">
                <a:cs typeface="Times New Roman"/>
              </a:rPr>
              <a:t>колагеним</a:t>
            </a:r>
            <a:r>
              <a:rPr sz="2200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влакнима</a:t>
            </a:r>
            <a:r>
              <a:rPr lang="sr-Cyrl-RS" sz="2200" spc="-1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деминерализованог</a:t>
            </a:r>
            <a:r>
              <a:rPr sz="2200" spc="-5" dirty="0">
                <a:cs typeface="Times New Roman"/>
              </a:rPr>
              <a:t> дентина</a:t>
            </a:r>
            <a:r>
              <a:rPr lang="sr-Cyrl-RS" sz="2200" spc="-5" dirty="0">
                <a:cs typeface="Times New Roman"/>
              </a:rPr>
              <a:t>. Ова средства</a:t>
            </a:r>
            <a:r>
              <a:rPr sz="2200" spc="-5" dirty="0">
                <a:cs typeface="Times New Roman"/>
              </a:rPr>
              <a:t> садрже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ацетон </a:t>
            </a:r>
            <a:r>
              <a:rPr sz="2200" spc="-5" dirty="0">
                <a:cs typeface="Times New Roman"/>
              </a:rPr>
              <a:t>као  растварач који </a:t>
            </a:r>
            <a:r>
              <a:rPr sz="2200" spc="-10" dirty="0">
                <a:cs typeface="Times New Roman"/>
              </a:rPr>
              <a:t>потискује </a:t>
            </a:r>
            <a:r>
              <a:rPr sz="2200" spc="-5" dirty="0">
                <a:cs typeface="Times New Roman"/>
              </a:rPr>
              <a:t>воду ка пулпи омогућавајући  инфилтрацију мономера у </a:t>
            </a:r>
            <a:r>
              <a:rPr sz="2200" spc="-5" dirty="0" err="1">
                <a:cs typeface="Times New Roman"/>
              </a:rPr>
              <a:t>структуру</a:t>
            </a:r>
            <a:r>
              <a:rPr sz="220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дентина</a:t>
            </a:r>
            <a:endParaRPr lang="sr-Cyrl-RS" sz="2200" spc="-5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endParaRPr sz="2200" dirty="0">
              <a:cs typeface="Times New Roman"/>
            </a:endParaRPr>
          </a:p>
          <a:p>
            <a:pPr marL="355600" marR="563880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6600CC"/>
                </a:solidFill>
                <a:cs typeface="Times New Roman"/>
              </a:rPr>
              <a:t>Dry bonding </a:t>
            </a:r>
            <a:r>
              <a:rPr sz="2200" spc="-5" dirty="0">
                <a:cs typeface="Times New Roman"/>
              </a:rPr>
              <a:t>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хезиви</a:t>
            </a:r>
            <a:r>
              <a:rPr sz="2200" spc="-5" dirty="0">
                <a:cs typeface="Times New Roman"/>
              </a:rPr>
              <a:t> се користе </a:t>
            </a:r>
            <a:r>
              <a:rPr sz="2200" spc="-10" dirty="0">
                <a:cs typeface="Times New Roman"/>
              </a:rPr>
              <a:t>код </a:t>
            </a:r>
            <a:r>
              <a:rPr sz="2200" spc="-5" dirty="0" err="1">
                <a:cs typeface="Times New Roman"/>
              </a:rPr>
              <a:t>благог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сушења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уколико је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алкохол </a:t>
            </a:r>
            <a:r>
              <a:rPr sz="2200" spc="-5" dirty="0">
                <a:cs typeface="Times New Roman"/>
              </a:rPr>
              <a:t>растварач </a:t>
            </a:r>
            <a:r>
              <a:rPr sz="2200" spc="-10" dirty="0">
                <a:cs typeface="Times New Roman"/>
              </a:rPr>
              <a:t>или</a:t>
            </a:r>
            <a:r>
              <a:rPr sz="2200" spc="4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интензивнијег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сушења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уколико је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вода</a:t>
            </a:r>
            <a:r>
              <a:rPr sz="2200" b="1" spc="10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растварач</a:t>
            </a:r>
            <a:endParaRPr sz="2200" dirty="0"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0" y="153965"/>
            <a:ext cx="5638799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pc="-5" dirty="0">
                <a:solidFill>
                  <a:schemeClr val="tx1"/>
                </a:solidFill>
              </a:rPr>
              <a:t>-</a:t>
            </a:r>
            <a:r>
              <a:rPr lang="sr-Cyrl-RS" spc="-5" dirty="0" err="1">
                <a:solidFill>
                  <a:schemeClr val="tx1"/>
                </a:solidFill>
              </a:rPr>
              <a:t>АдХЕЗИВ</a:t>
            </a:r>
            <a:r>
              <a:rPr lang="sr-Cyrl-RS" spc="-5" dirty="0">
                <a:solidFill>
                  <a:schemeClr val="tx1"/>
                </a:solidFill>
              </a:rPr>
              <a:t>-</a:t>
            </a:r>
            <a:br>
              <a:rPr lang="sr-Cyrl-RS" spc="-5" dirty="0">
                <a:solidFill>
                  <a:schemeClr val="tx1"/>
                </a:solidFill>
              </a:rPr>
            </a:br>
            <a:r>
              <a:rPr lang="sr-Cyrl-RS" spc="-5" dirty="0">
                <a:solidFill>
                  <a:schemeClr val="tx1"/>
                </a:solidFill>
              </a:rPr>
              <a:t>-</a:t>
            </a:r>
            <a:r>
              <a:rPr spc="-5" dirty="0">
                <a:solidFill>
                  <a:schemeClr val="tx1"/>
                </a:solidFill>
              </a:rPr>
              <a:t>ХИБРИДНИ</a:t>
            </a:r>
            <a:r>
              <a:rPr spc="-9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СЛОЈ</a:t>
            </a:r>
            <a:r>
              <a:rPr lang="sr-Cyrl-R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9100" y="1524000"/>
            <a:ext cx="8305800" cy="213327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651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А</a:t>
            </a:r>
            <a:r>
              <a:rPr lang="sr-Cyrl-RS" sz="2200" spc="-5" dirty="0">
                <a:cs typeface="Times New Roman"/>
              </a:rPr>
              <a:t>т</a:t>
            </a:r>
            <a:r>
              <a:rPr sz="2200" spc="-5" dirty="0" err="1">
                <a:cs typeface="Times New Roman"/>
              </a:rPr>
              <a:t>хезија</a:t>
            </a:r>
            <a:r>
              <a:rPr sz="2200" spc="-5" dirty="0">
                <a:cs typeface="Times New Roman"/>
              </a:rPr>
              <a:t> се </a:t>
            </a:r>
            <a:r>
              <a:rPr sz="2200" spc="-5" dirty="0" err="1">
                <a:cs typeface="Times New Roman"/>
              </a:rPr>
              <a:t>остварује</a:t>
            </a:r>
            <a:r>
              <a:rPr sz="2200" spc="-5" dirty="0">
                <a:cs typeface="Times New Roman"/>
              </a:rPr>
              <a:t>  </a:t>
            </a:r>
            <a:r>
              <a:rPr sz="2200" spc="-5" dirty="0" err="1">
                <a:cs typeface="Times New Roman"/>
              </a:rPr>
              <a:t>продором</a:t>
            </a:r>
            <a:r>
              <a:rPr sz="2200" spc="-5" dirty="0">
                <a:cs typeface="Times New Roman"/>
              </a:rPr>
              <a:t> и  </a:t>
            </a:r>
            <a:r>
              <a:rPr sz="2200" spc="-5" dirty="0" err="1">
                <a:cs typeface="Times New Roman"/>
              </a:rPr>
              <a:t>полимеризацијом</a:t>
            </a:r>
            <a:r>
              <a:rPr sz="2200" spc="-60" dirty="0">
                <a:cs typeface="Times New Roman"/>
              </a:rPr>
              <a:t> </a:t>
            </a:r>
            <a:r>
              <a:rPr sz="2200" b="1" spc="-5" dirty="0">
                <a:solidFill>
                  <a:srgbClr val="C00000"/>
                </a:solidFill>
                <a:cs typeface="Times New Roman"/>
              </a:rPr>
              <a:t>а</a:t>
            </a:r>
            <a:r>
              <a:rPr lang="sr-Cyrl-RS" sz="2200" b="1" spc="-5" dirty="0">
                <a:solidFill>
                  <a:srgbClr val="C00000"/>
                </a:solidFill>
                <a:cs typeface="Times New Roman"/>
              </a:rPr>
              <a:t>т</a:t>
            </a:r>
            <a:r>
              <a:rPr sz="2200" b="1" spc="-5" dirty="0" err="1">
                <a:solidFill>
                  <a:srgbClr val="C00000"/>
                </a:solidFill>
                <a:cs typeface="Times New Roman"/>
              </a:rPr>
              <a:t>хезива</a:t>
            </a:r>
            <a:r>
              <a:rPr sz="2200" spc="-10" dirty="0" err="1">
                <a:cs typeface="Times New Roman"/>
              </a:rPr>
              <a:t>-везивне</a:t>
            </a:r>
            <a:r>
              <a:rPr sz="2200" spc="-10" dirty="0">
                <a:cs typeface="Times New Roman"/>
              </a:rPr>
              <a:t> </a:t>
            </a:r>
            <a:r>
              <a:rPr lang="sr-Cyrl-RS" sz="2200" spc="-10" dirty="0" err="1">
                <a:cs typeface="Times New Roman"/>
              </a:rPr>
              <a:t>непуњене</a:t>
            </a:r>
            <a:r>
              <a:rPr lang="sr-Cyrl-RS" sz="2200" spc="-1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смоле</a:t>
            </a:r>
            <a:r>
              <a:rPr sz="2200" spc="-5" dirty="0">
                <a:cs typeface="Times New Roman"/>
              </a:rPr>
              <a:t> у  </a:t>
            </a:r>
            <a:r>
              <a:rPr sz="2200" spc="-5" dirty="0" err="1">
                <a:cs typeface="Times New Roman"/>
              </a:rPr>
              <a:t>кон</a:t>
            </a:r>
            <a:r>
              <a:rPr sz="2200" dirty="0" err="1">
                <a:cs typeface="Times New Roman"/>
              </a:rPr>
              <a:t>д</a:t>
            </a:r>
            <a:r>
              <a:rPr sz="2200" spc="-10" dirty="0" err="1">
                <a:cs typeface="Times New Roman"/>
              </a:rPr>
              <a:t>иц</a:t>
            </a:r>
            <a:r>
              <a:rPr sz="2200" dirty="0" err="1">
                <a:cs typeface="Times New Roman"/>
              </a:rPr>
              <a:t>и</a:t>
            </a:r>
            <a:r>
              <a:rPr sz="2200" spc="-5" dirty="0" err="1">
                <a:cs typeface="Times New Roman"/>
              </a:rPr>
              <a:t>о</a:t>
            </a:r>
            <a:r>
              <a:rPr sz="2200" dirty="0" err="1">
                <a:cs typeface="Times New Roman"/>
              </a:rPr>
              <a:t>н</a:t>
            </a:r>
            <a:r>
              <a:rPr sz="2200" spc="-10" dirty="0" err="1">
                <a:cs typeface="Times New Roman"/>
              </a:rPr>
              <a:t>и</a:t>
            </a:r>
            <a:r>
              <a:rPr sz="2200" dirty="0" err="1">
                <a:cs typeface="Times New Roman"/>
              </a:rPr>
              <a:t>р</a:t>
            </a:r>
            <a:r>
              <a:rPr sz="2200" spc="-5" dirty="0" err="1">
                <a:cs typeface="Times New Roman"/>
              </a:rPr>
              <a:t>ану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површину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дентина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формирањем</a:t>
            </a:r>
            <a:r>
              <a:rPr sz="2200" spc="-5" dirty="0">
                <a:cs typeface="Times New Roman"/>
              </a:rPr>
              <a:t>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трнова</a:t>
            </a:r>
            <a:r>
              <a:rPr sz="2200" spc="-4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који  се уплићу у</a:t>
            </a:r>
            <a:r>
              <a:rPr sz="2200" spc="-3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снопове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колагених</a:t>
            </a:r>
            <a:r>
              <a:rPr sz="2200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влакана</a:t>
            </a:r>
            <a:endParaRPr sz="2200" dirty="0">
              <a:cs typeface="Times New Roman"/>
            </a:endParaRPr>
          </a:p>
          <a:p>
            <a:pPr marL="355600" marR="254000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FF0000"/>
                </a:solidFill>
                <a:cs typeface="Times New Roman"/>
              </a:rPr>
              <a:t>Хибридни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слој – смолом  ојачана </a:t>
            </a:r>
            <a:r>
              <a:rPr sz="2200" b="1" spc="-5" dirty="0" err="1">
                <a:solidFill>
                  <a:srgbClr val="FF0000"/>
                </a:solidFill>
                <a:cs typeface="Times New Roman"/>
              </a:rPr>
              <a:t>зона</a:t>
            </a:r>
            <a:r>
              <a:rPr sz="2200" b="1" spc="-20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дентина</a:t>
            </a:r>
            <a:r>
              <a:rPr lang="sr-Cyrl-RS" sz="2200" b="1" spc="-10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састоји</a:t>
            </a:r>
            <a:r>
              <a:rPr sz="2200" spc="-5" dirty="0">
                <a:cs typeface="Times New Roman"/>
              </a:rPr>
              <a:t> се од</a:t>
            </a:r>
            <a:r>
              <a:rPr sz="2200" spc="-2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колагена</a:t>
            </a:r>
            <a:r>
              <a:rPr sz="2200" spc="-5" dirty="0">
                <a:cs typeface="Times New Roman"/>
              </a:rPr>
              <a:t>,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хидроксиапатита</a:t>
            </a:r>
            <a:r>
              <a:rPr sz="2200" spc="-5" dirty="0">
                <a:cs typeface="Times New Roman"/>
              </a:rPr>
              <a:t> дентина</a:t>
            </a:r>
            <a:r>
              <a:rPr sz="2200" spc="-4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и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инфилтрованог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полимера</a:t>
            </a: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00274" y="3733800"/>
            <a:ext cx="4286249" cy="2857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86793"/>
            <a:ext cx="7773338" cy="1376018"/>
          </a:xfrm>
          <a:prstGeom prst="rect">
            <a:avLst/>
          </a:prstGeom>
        </p:spPr>
        <p:txBody>
          <a:bodyPr vert="horz" wrap="square" lIns="0" tIns="265430" rIns="0" bIns="0" rtlCol="0">
            <a:spAutoFit/>
          </a:bodyPr>
          <a:lstStyle/>
          <a:p>
            <a:pPr marL="591820" marR="5080" indent="89535">
              <a:lnSpc>
                <a:spcPct val="100000"/>
              </a:lnSpc>
              <a:spcBef>
                <a:spcPts val="100"/>
              </a:spcBef>
            </a:pPr>
            <a:r>
              <a:rPr spc="-5" dirty="0" err="1">
                <a:solidFill>
                  <a:schemeClr val="tx1"/>
                </a:solidFill>
              </a:rPr>
              <a:t>Класификација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да</a:t>
            </a:r>
            <a:r>
              <a:rPr lang="sr-Cyrl-RS" dirty="0">
                <a:solidFill>
                  <a:schemeClr val="tx1"/>
                </a:solidFill>
              </a:rPr>
              <a:t>С</a:t>
            </a:r>
            <a:r>
              <a:rPr dirty="0">
                <a:solidFill>
                  <a:schemeClr val="tx1"/>
                </a:solidFill>
              </a:rPr>
              <a:t> у односу </a:t>
            </a:r>
            <a:r>
              <a:rPr spc="-5" dirty="0">
                <a:solidFill>
                  <a:schemeClr val="tx1"/>
                </a:solidFill>
              </a:rPr>
              <a:t>на размазни</a:t>
            </a:r>
            <a:r>
              <a:rPr spc="-8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слој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6840" y="1965458"/>
            <a:ext cx="8910320" cy="3368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dirty="0">
                <a:cs typeface="Times New Roman"/>
              </a:rPr>
              <a:t>У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6600CC"/>
                </a:solidFill>
                <a:cs typeface="Times New Roman"/>
              </a:rPr>
              <a:t>Прву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групу </a:t>
            </a:r>
            <a:r>
              <a:rPr sz="2200" dirty="0">
                <a:cs typeface="Times New Roman"/>
              </a:rPr>
              <a:t>спадају </a:t>
            </a:r>
            <a:r>
              <a:rPr sz="2200" spc="-5" dirty="0">
                <a:cs typeface="Times New Roman"/>
              </a:rPr>
              <a:t>ДАС </a:t>
            </a:r>
            <a:r>
              <a:rPr sz="2200" dirty="0">
                <a:cs typeface="Times New Roman"/>
              </a:rPr>
              <a:t>која</a:t>
            </a:r>
            <a:r>
              <a:rPr sz="2200" spc="-10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својим</a:t>
            </a:r>
          </a:p>
          <a:p>
            <a:pPr marL="355600" marR="276225">
              <a:lnSpc>
                <a:spcPct val="100000"/>
              </a:lnSpc>
            </a:pPr>
            <a:r>
              <a:rPr sz="2200" dirty="0">
                <a:cs typeface="Times New Roman"/>
              </a:rPr>
              <a:t>компонентама у потпуности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уклањају</a:t>
            </a:r>
            <a:r>
              <a:rPr sz="2200" b="1" spc="-13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spc="-5" dirty="0" err="1">
                <a:solidFill>
                  <a:srgbClr val="FF0000"/>
                </a:solidFill>
                <a:cs typeface="Times New Roman"/>
              </a:rPr>
              <a:t>размазни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  </a:t>
            </a:r>
            <a:r>
              <a:rPr sz="2200" b="1" dirty="0" err="1">
                <a:solidFill>
                  <a:srgbClr val="FF0000"/>
                </a:solidFill>
                <a:cs typeface="Times New Roman"/>
              </a:rPr>
              <a:t>слој</a:t>
            </a:r>
            <a:endParaRPr lang="sr-Cyrl-RS" sz="2200" b="1" dirty="0">
              <a:solidFill>
                <a:srgbClr val="FF0000"/>
              </a:solidFill>
              <a:cs typeface="Times New Roman"/>
            </a:endParaRPr>
          </a:p>
          <a:p>
            <a:pPr marL="355600" marR="276225">
              <a:lnSpc>
                <a:spcPct val="100000"/>
              </a:lnSpc>
            </a:pPr>
            <a:endParaRPr sz="2200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6600CC"/>
                </a:solidFill>
                <a:cs typeface="Times New Roman"/>
              </a:rPr>
              <a:t>Друга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група </a:t>
            </a:r>
            <a:r>
              <a:rPr sz="2200" spc="-5" dirty="0">
                <a:cs typeface="Times New Roman"/>
              </a:rPr>
              <a:t>ДАС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не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уклања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размазни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слој </a:t>
            </a:r>
            <a:r>
              <a:rPr sz="2200" dirty="0">
                <a:cs typeface="Times New Roman"/>
              </a:rPr>
              <a:t>али  </a:t>
            </a:r>
            <a:r>
              <a:rPr sz="2200" spc="-5" dirty="0">
                <a:cs typeface="Times New Roman"/>
              </a:rPr>
              <a:t>га </a:t>
            </a:r>
            <a:r>
              <a:rPr sz="2200" dirty="0">
                <a:cs typeface="Times New Roman"/>
              </a:rPr>
              <a:t>својим кондиционерима хемијски припрема</a:t>
            </a:r>
            <a:r>
              <a:rPr sz="2200" spc="-15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за  везу </a:t>
            </a:r>
            <a:r>
              <a:rPr sz="2200" dirty="0">
                <a:cs typeface="Times New Roman"/>
              </a:rPr>
              <a:t>се </a:t>
            </a:r>
            <a:r>
              <a:rPr sz="2200" dirty="0" err="1">
                <a:cs typeface="Times New Roman"/>
              </a:rPr>
              <a:t>адхезивном</a:t>
            </a:r>
            <a:r>
              <a:rPr sz="2200" spc="-6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смолом</a:t>
            </a:r>
            <a:endParaRPr lang="sr-Cyrl-RS" sz="2200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6600CC"/>
                </a:solidFill>
                <a:cs typeface="Times New Roman"/>
              </a:rPr>
              <a:t>Трећој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групи </a:t>
            </a:r>
            <a:r>
              <a:rPr sz="2200" dirty="0">
                <a:cs typeface="Times New Roman"/>
              </a:rPr>
              <a:t>припадају </a:t>
            </a:r>
            <a:r>
              <a:rPr sz="2200" spc="-5" dirty="0">
                <a:cs typeface="Times New Roman"/>
              </a:rPr>
              <a:t>ДАС </a:t>
            </a:r>
            <a:r>
              <a:rPr sz="2200" dirty="0" err="1">
                <a:cs typeface="Times New Roman"/>
              </a:rPr>
              <a:t>која</a:t>
            </a:r>
            <a:r>
              <a:rPr sz="2200" spc="-9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својим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компонентама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делимично растварају</a:t>
            </a:r>
            <a:r>
              <a:rPr sz="2200" b="1" spc="-100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размазни 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слој</a:t>
            </a:r>
            <a:r>
              <a:rPr sz="2200" b="1" dirty="0">
                <a:solidFill>
                  <a:srgbClr val="3333FF"/>
                </a:solidFill>
                <a:cs typeface="Times New Roman"/>
              </a:rPr>
              <a:t>,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dirty="0">
                <a:cs typeface="Times New Roman"/>
              </a:rPr>
              <a:t>а метакрилном компонентом </a:t>
            </a:r>
            <a:r>
              <a:rPr sz="2200" spc="-5" dirty="0">
                <a:cs typeface="Times New Roman"/>
              </a:rPr>
              <a:t>(НЕМА)  </a:t>
            </a:r>
            <a:r>
              <a:rPr sz="2200" dirty="0">
                <a:cs typeface="Times New Roman"/>
              </a:rPr>
              <a:t>натапају </a:t>
            </a:r>
            <a:r>
              <a:rPr sz="2200" spc="-5" dirty="0">
                <a:cs typeface="Times New Roman"/>
              </a:rPr>
              <a:t>га </a:t>
            </a:r>
            <a:r>
              <a:rPr sz="2200" dirty="0">
                <a:cs typeface="Times New Roman"/>
              </a:rPr>
              <a:t>и припремају </a:t>
            </a:r>
            <a:r>
              <a:rPr sz="2200" spc="-5" dirty="0">
                <a:cs typeface="Times New Roman"/>
              </a:rPr>
              <a:t>за везу </a:t>
            </a:r>
            <a:r>
              <a:rPr sz="2200" dirty="0">
                <a:cs typeface="Times New Roman"/>
              </a:rPr>
              <a:t>са</a:t>
            </a:r>
            <a:r>
              <a:rPr sz="2200" spc="-6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смолом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28599" y="-1431"/>
            <a:ext cx="914880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0565">
              <a:lnSpc>
                <a:spcPct val="100000"/>
              </a:lnSpc>
              <a:spcBef>
                <a:spcPts val="100"/>
              </a:spcBef>
            </a:pPr>
            <a:r>
              <a:rPr spc="-5" dirty="0" err="1">
                <a:solidFill>
                  <a:schemeClr val="tx1"/>
                </a:solidFill>
              </a:rPr>
              <a:t>Класификација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дас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spc="-5" dirty="0">
                <a:solidFill>
                  <a:schemeClr val="tx1"/>
                </a:solidFill>
              </a:rPr>
              <a:t>на </a:t>
            </a:r>
            <a:r>
              <a:rPr dirty="0">
                <a:solidFill>
                  <a:schemeClr val="tx1"/>
                </a:solidFill>
              </a:rPr>
              <a:t>основу </a:t>
            </a:r>
            <a:r>
              <a:rPr dirty="0" err="1">
                <a:solidFill>
                  <a:schemeClr val="tx1"/>
                </a:solidFill>
              </a:rPr>
              <a:t>хронолошког</a:t>
            </a:r>
            <a:r>
              <a:rPr lang="sr-Cyrl-RS" dirty="0">
                <a:solidFill>
                  <a:schemeClr val="tx1"/>
                </a:solidFill>
              </a:rPr>
              <a:t> </a:t>
            </a:r>
            <a:r>
              <a:rPr spc="-5" dirty="0" err="1">
                <a:solidFill>
                  <a:schemeClr val="tx1"/>
                </a:solidFill>
              </a:rPr>
              <a:t>развоја</a:t>
            </a:r>
            <a:r>
              <a:rPr spc="-5" dirty="0">
                <a:solidFill>
                  <a:schemeClr val="tx1"/>
                </a:solidFill>
              </a:rPr>
              <a:t>  </a:t>
            </a:r>
            <a:r>
              <a:rPr dirty="0">
                <a:solidFill>
                  <a:schemeClr val="tx1"/>
                </a:solidFill>
              </a:rPr>
              <a:t>и </a:t>
            </a:r>
            <a:r>
              <a:rPr spc="-5" dirty="0">
                <a:solidFill>
                  <a:schemeClr val="tx1"/>
                </a:solidFill>
              </a:rPr>
              <a:t>везе </a:t>
            </a:r>
            <a:r>
              <a:rPr dirty="0">
                <a:solidFill>
                  <a:schemeClr val="tx1"/>
                </a:solidFill>
              </a:rPr>
              <a:t>са</a:t>
            </a:r>
            <a:r>
              <a:rPr spc="-2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дентином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999" y="1905000"/>
            <a:ext cx="8980805" cy="45300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57505" indent="-342900">
              <a:lnSpc>
                <a:spcPct val="100000"/>
              </a:lnSpc>
              <a:spcBef>
                <a:spcPts val="10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6600CC"/>
                </a:solidFill>
                <a:cs typeface="Times New Roman"/>
              </a:rPr>
              <a:t>Прва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генерација </a:t>
            </a:r>
            <a:r>
              <a:rPr sz="2200" dirty="0">
                <a:cs typeface="Times New Roman"/>
              </a:rPr>
              <a:t>ДАС-а </a:t>
            </a:r>
            <a:r>
              <a:rPr sz="2200" spc="-5" dirty="0">
                <a:cs typeface="Times New Roman"/>
              </a:rPr>
              <a:t>није </a:t>
            </a:r>
            <a:r>
              <a:rPr sz="2200" dirty="0">
                <a:cs typeface="Times New Roman"/>
              </a:rPr>
              <a:t>успела да  успостави </a:t>
            </a:r>
            <a:r>
              <a:rPr sz="2200" spc="-5" dirty="0">
                <a:cs typeface="Times New Roman"/>
              </a:rPr>
              <a:t>везу </a:t>
            </a:r>
            <a:r>
              <a:rPr sz="2200" dirty="0">
                <a:cs typeface="Times New Roman"/>
              </a:rPr>
              <a:t>са дентином применом</a:t>
            </a:r>
            <a:r>
              <a:rPr sz="2200" spc="-125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смола</a:t>
            </a:r>
            <a:r>
              <a:rPr sz="220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већ </a:t>
            </a:r>
            <a:r>
              <a:rPr sz="2200" dirty="0">
                <a:cs typeface="Times New Roman"/>
              </a:rPr>
              <a:t>само</a:t>
            </a:r>
            <a:r>
              <a:rPr sz="2200" spc="-5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остварује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solidFill>
                  <a:srgbClr val="C00000"/>
                </a:solidFill>
                <a:cs typeface="Times New Roman"/>
              </a:rPr>
              <a:t>микромеханичко</a:t>
            </a:r>
            <a:r>
              <a:rPr sz="2200" dirty="0">
                <a:solidFill>
                  <a:srgbClr val="C00000"/>
                </a:solidFill>
                <a:cs typeface="Times New Roman"/>
              </a:rPr>
              <a:t> ужљебљење са</a:t>
            </a:r>
            <a:r>
              <a:rPr sz="2200" spc="-70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spc="-5" dirty="0">
                <a:solidFill>
                  <a:srgbClr val="C00000"/>
                </a:solidFill>
                <a:cs typeface="Times New Roman"/>
              </a:rPr>
              <a:t>нагриженом  глеђи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6600CC"/>
                </a:solidFill>
                <a:cs typeface="Times New Roman"/>
              </a:rPr>
              <a:t>Друга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генерација </a:t>
            </a:r>
            <a:r>
              <a:rPr sz="2200" dirty="0">
                <a:cs typeface="Times New Roman"/>
              </a:rPr>
              <a:t>ДАС-а</a:t>
            </a:r>
            <a:r>
              <a:rPr sz="2200" spc="-4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остварује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микромеханичку</a:t>
            </a:r>
            <a:r>
              <a:rPr sz="220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везу </a:t>
            </a:r>
            <a:r>
              <a:rPr sz="2200" dirty="0">
                <a:cs typeface="Times New Roman"/>
              </a:rPr>
              <a:t>с</a:t>
            </a:r>
            <a:r>
              <a:rPr lang="sr-Cyrl-RS" sz="2200" dirty="0">
                <a:cs typeface="Times New Roman"/>
              </a:rPr>
              <a:t>а глеђи.</a:t>
            </a:r>
            <a:r>
              <a:rPr sz="2200" dirty="0"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На </a:t>
            </a:r>
            <a:r>
              <a:rPr sz="2200" dirty="0">
                <a:cs typeface="Times New Roman"/>
              </a:rPr>
              <a:t>дентин</a:t>
            </a:r>
            <a:r>
              <a:rPr lang="sr-Cyrl-RS" sz="2200" dirty="0">
                <a:cs typeface="Times New Roman"/>
              </a:rPr>
              <a:t>у</a:t>
            </a:r>
            <a:r>
              <a:rPr sz="2200" dirty="0">
                <a:cs typeface="Times New Roman"/>
              </a:rPr>
              <a:t> </a:t>
            </a:r>
            <a:r>
              <a:rPr lang="sr-Cyrl-RS" sz="2200" dirty="0">
                <a:solidFill>
                  <a:srgbClr val="C00000"/>
                </a:solidFill>
                <a:cs typeface="Times New Roman"/>
              </a:rPr>
              <a:t>не</a:t>
            </a:r>
            <a:r>
              <a:rPr sz="2200" spc="-65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dirty="0" err="1">
                <a:solidFill>
                  <a:srgbClr val="C00000"/>
                </a:solidFill>
                <a:cs typeface="Times New Roman"/>
              </a:rPr>
              <a:t>уклања</a:t>
            </a:r>
            <a:r>
              <a:rPr sz="2200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spc="-5" dirty="0" err="1">
                <a:solidFill>
                  <a:srgbClr val="C00000"/>
                </a:solidFill>
                <a:cs typeface="Times New Roman"/>
              </a:rPr>
              <a:t>размазн</a:t>
            </a:r>
            <a:r>
              <a:rPr lang="sr-Cyrl-RS" sz="2200" spc="-5" dirty="0">
                <a:solidFill>
                  <a:srgbClr val="C00000"/>
                </a:solidFill>
                <a:cs typeface="Times New Roman"/>
              </a:rPr>
              <a:t>и</a:t>
            </a:r>
            <a:r>
              <a:rPr sz="2200" spc="-5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dirty="0" err="1">
                <a:solidFill>
                  <a:srgbClr val="C00000"/>
                </a:solidFill>
                <a:cs typeface="Times New Roman"/>
              </a:rPr>
              <a:t>слој</a:t>
            </a:r>
            <a:r>
              <a:rPr lang="sr-Cyrl-RS" sz="2200" dirty="0">
                <a:solidFill>
                  <a:srgbClr val="C00000"/>
                </a:solidFill>
                <a:cs typeface="Times New Roman"/>
              </a:rPr>
              <a:t>,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dirty="0">
                <a:cs typeface="Times New Roman"/>
              </a:rPr>
              <a:t>али </a:t>
            </a:r>
            <a:r>
              <a:rPr sz="2200" spc="-5" dirty="0">
                <a:cs typeface="Times New Roman"/>
              </a:rPr>
              <a:t>га при</a:t>
            </a:r>
            <a:r>
              <a:rPr sz="2200" spc="-4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кондиционирању</a:t>
            </a:r>
          </a:p>
          <a:p>
            <a:pPr marL="355600" marR="5080">
              <a:lnSpc>
                <a:spcPct val="100000"/>
              </a:lnSpc>
            </a:pPr>
            <a:r>
              <a:rPr sz="2200" dirty="0">
                <a:solidFill>
                  <a:srgbClr val="C00000"/>
                </a:solidFill>
                <a:cs typeface="Times New Roman"/>
              </a:rPr>
              <a:t>хемијски припрема </a:t>
            </a:r>
            <a:r>
              <a:rPr sz="2200" spc="-5" dirty="0">
                <a:cs typeface="Times New Roman"/>
              </a:rPr>
              <a:t>за везу </a:t>
            </a:r>
            <a:r>
              <a:rPr sz="2200" dirty="0">
                <a:cs typeface="Times New Roman"/>
              </a:rPr>
              <a:t>са </a:t>
            </a:r>
            <a:r>
              <a:rPr sz="2200" dirty="0" err="1">
                <a:cs typeface="Times New Roman"/>
              </a:rPr>
              <a:t>смолом</a:t>
            </a:r>
            <a:r>
              <a:rPr sz="2200" dirty="0"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и </a:t>
            </a:r>
            <a:r>
              <a:rPr sz="2200" dirty="0" err="1">
                <a:cs typeface="Times New Roman"/>
              </a:rPr>
              <a:t>успоставља</a:t>
            </a:r>
            <a:r>
              <a:rPr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слабу</a:t>
            </a:r>
            <a:r>
              <a:rPr sz="2200" dirty="0">
                <a:cs typeface="Times New Roman"/>
              </a:rPr>
              <a:t> молекуларну </a:t>
            </a:r>
            <a:r>
              <a:rPr sz="2200" spc="-5" dirty="0">
                <a:cs typeface="Times New Roman"/>
              </a:rPr>
              <a:t>везу </a:t>
            </a:r>
            <a:r>
              <a:rPr sz="2200" dirty="0">
                <a:cs typeface="Times New Roman"/>
              </a:rPr>
              <a:t>са</a:t>
            </a:r>
            <a:r>
              <a:rPr sz="2200" spc="-6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дентином</a:t>
            </a:r>
            <a:endParaRPr lang="sr-Cyrl-RS" sz="2200" dirty="0">
              <a:cs typeface="Times New Roman"/>
            </a:endParaRPr>
          </a:p>
          <a:p>
            <a:pPr marL="355600" marR="336550" indent="-342900">
              <a:lnSpc>
                <a:spcPct val="100000"/>
              </a:lnSpc>
              <a:spcBef>
                <a:spcPts val="10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sr-Cyrl-RS" sz="2200" b="1" dirty="0">
                <a:solidFill>
                  <a:srgbClr val="6600CC"/>
                </a:solidFill>
                <a:cs typeface="Times New Roman"/>
              </a:rPr>
              <a:t>Трећа </a:t>
            </a:r>
            <a:r>
              <a:rPr lang="sr-Cyrl-RS" sz="2200" b="1" spc="-5" dirty="0">
                <a:solidFill>
                  <a:srgbClr val="6600CC"/>
                </a:solidFill>
                <a:cs typeface="Times New Roman"/>
              </a:rPr>
              <a:t>генерација </a:t>
            </a:r>
            <a:r>
              <a:rPr lang="sr-Cyrl-RS" sz="2200" dirty="0">
                <a:cs typeface="Times New Roman"/>
              </a:rPr>
              <a:t>ДАС-а уводи </a:t>
            </a:r>
            <a:r>
              <a:rPr lang="sr-Cyrl-RS" sz="2200" dirty="0" err="1">
                <a:cs typeface="Times New Roman"/>
              </a:rPr>
              <a:t>кондиционер</a:t>
            </a:r>
            <a:r>
              <a:rPr lang="sr-Cyrl-RS" sz="2200" dirty="0">
                <a:cs typeface="Times New Roman"/>
              </a:rPr>
              <a:t> који делимично модификује </a:t>
            </a:r>
            <a:r>
              <a:rPr lang="sr-Cyrl-RS" sz="2200" dirty="0" err="1">
                <a:cs typeface="Times New Roman"/>
              </a:rPr>
              <a:t>размазни</a:t>
            </a:r>
            <a:r>
              <a:rPr lang="sr-Cyrl-RS" sz="2200" dirty="0">
                <a:cs typeface="Times New Roman"/>
              </a:rPr>
              <a:t> слој;  садржи</a:t>
            </a:r>
            <a:r>
              <a:rPr lang="sr-Cyrl-RS" sz="2200" spc="-100" dirty="0"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одвојен </a:t>
            </a:r>
            <a:r>
              <a:rPr lang="sr-Cyrl-RS" sz="2200" dirty="0" err="1">
                <a:cs typeface="Times New Roman"/>
              </a:rPr>
              <a:t>прајмер</a:t>
            </a:r>
            <a:r>
              <a:rPr lang="sr-Cyrl-RS" sz="2200" dirty="0">
                <a:cs typeface="Times New Roman"/>
              </a:rPr>
              <a:t> који улази у </a:t>
            </a:r>
            <a:r>
              <a:rPr lang="sr-Cyrl-RS" sz="2200" dirty="0" err="1">
                <a:cs typeface="Times New Roman"/>
              </a:rPr>
              <a:t>дентинске</a:t>
            </a:r>
            <a:r>
              <a:rPr lang="sr-Cyrl-RS" sz="2200" dirty="0">
                <a:cs typeface="Times New Roman"/>
              </a:rPr>
              <a:t> </a:t>
            </a:r>
            <a:r>
              <a:rPr lang="sr-Cyrl-RS" sz="2200" dirty="0" err="1">
                <a:cs typeface="Times New Roman"/>
              </a:rPr>
              <a:t>тубуле</a:t>
            </a:r>
            <a:r>
              <a:rPr lang="sr-Cyrl-RS" sz="2200" spc="-125" dirty="0"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чиме  се </a:t>
            </a:r>
            <a:r>
              <a:rPr lang="sr-Cyrl-RS" sz="2200" spc="-5" dirty="0">
                <a:cs typeface="Times New Roman"/>
              </a:rPr>
              <a:t>појачава веза; </a:t>
            </a:r>
            <a:r>
              <a:rPr lang="sr-Cyrl-RS" sz="2200" dirty="0">
                <a:cs typeface="Times New Roman"/>
              </a:rPr>
              <a:t>садржи:</a:t>
            </a:r>
            <a:r>
              <a:rPr lang="sr-Cyrl-RS"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lang="sr-Cyrl-RS" sz="2200" dirty="0" err="1">
                <a:solidFill>
                  <a:srgbClr val="FF0000"/>
                </a:solidFill>
                <a:cs typeface="Times New Roman"/>
              </a:rPr>
              <a:t>кондиционер</a:t>
            </a:r>
            <a:r>
              <a:rPr lang="sr-Cyrl-RS" sz="2200" spc="-75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– киселину </a:t>
            </a:r>
            <a:r>
              <a:rPr lang="sr-Cyrl-RS" sz="2200" spc="-5" dirty="0">
                <a:cs typeface="Times New Roman"/>
              </a:rPr>
              <a:t>за </a:t>
            </a:r>
            <a:r>
              <a:rPr lang="sr-Cyrl-RS" sz="2200" dirty="0">
                <a:cs typeface="Times New Roman"/>
              </a:rPr>
              <a:t>глеђ, </a:t>
            </a:r>
            <a:r>
              <a:rPr lang="sr-Cyrl-RS" sz="2200" dirty="0" err="1">
                <a:solidFill>
                  <a:srgbClr val="FF0000"/>
                </a:solidFill>
                <a:cs typeface="Times New Roman"/>
              </a:rPr>
              <a:t>прајмер</a:t>
            </a:r>
            <a:r>
              <a:rPr lang="sr-Cyrl-RS" sz="2200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sr-Cyrl-RS" sz="2200" dirty="0">
                <a:cs typeface="Times New Roman"/>
              </a:rPr>
              <a:t>–</a:t>
            </a:r>
            <a:r>
              <a:rPr lang="sr-Cyrl-RS" sz="2200" dirty="0" err="1">
                <a:cs typeface="Times New Roman"/>
              </a:rPr>
              <a:t>кондиционер</a:t>
            </a:r>
            <a:r>
              <a:rPr lang="sr-Cyrl-RS" sz="2200" spc="-110" dirty="0">
                <a:cs typeface="Times New Roman"/>
              </a:rPr>
              <a:t> </a:t>
            </a:r>
            <a:r>
              <a:rPr lang="sr-Cyrl-RS" sz="2200" spc="-5" dirty="0">
                <a:cs typeface="Times New Roman"/>
              </a:rPr>
              <a:t>за  </a:t>
            </a:r>
            <a:r>
              <a:rPr lang="sr-Cyrl-RS" sz="2200" dirty="0">
                <a:cs typeface="Times New Roman"/>
              </a:rPr>
              <a:t>дентин и </a:t>
            </a:r>
            <a:r>
              <a:rPr lang="sr-Cyrl-RS" sz="2200" spc="-5" dirty="0">
                <a:cs typeface="Times New Roman"/>
              </a:rPr>
              <a:t>везивну </a:t>
            </a:r>
            <a:r>
              <a:rPr lang="sr-Cyrl-RS" sz="2200" dirty="0">
                <a:cs typeface="Times New Roman"/>
              </a:rPr>
              <a:t>смолу -</a:t>
            </a:r>
            <a:r>
              <a:rPr lang="sr-Cyrl-RS" sz="2200" spc="-60" dirty="0">
                <a:cs typeface="Times New Roman"/>
              </a:rPr>
              <a:t> </a:t>
            </a:r>
            <a:r>
              <a:rPr lang="sr-Cyrl-RS" sz="2200" dirty="0" err="1">
                <a:solidFill>
                  <a:srgbClr val="FF0000"/>
                </a:solidFill>
                <a:cs typeface="Times New Roman"/>
              </a:rPr>
              <a:t>бонд</a:t>
            </a:r>
            <a:endParaRPr lang="sr-Cyrl-RS" sz="2200" dirty="0"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endParaRPr sz="2200" dirty="0"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78738" y="22352"/>
            <a:ext cx="8836661" cy="20569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6F2F9F"/>
                </a:solidFill>
                <a:cs typeface="Times New Roman"/>
              </a:rPr>
              <a:t>Четврта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генерација </a:t>
            </a:r>
            <a:r>
              <a:rPr sz="2200" spc="-5" dirty="0">
                <a:cs typeface="Times New Roman"/>
              </a:rPr>
              <a:t>ДАС-а има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3 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компоненте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, </a:t>
            </a:r>
            <a:r>
              <a:rPr sz="2200" dirty="0">
                <a:cs typeface="Times New Roman"/>
              </a:rPr>
              <a:t>захваљујући </a:t>
            </a:r>
            <a:r>
              <a:rPr sz="2200" spc="-5" dirty="0">
                <a:cs typeface="Times New Roman"/>
              </a:rPr>
              <a:t>прајмерима на  </a:t>
            </a:r>
            <a:r>
              <a:rPr sz="2200" dirty="0">
                <a:cs typeface="Times New Roman"/>
              </a:rPr>
              <a:t>дентину се остварује </a:t>
            </a:r>
            <a:r>
              <a:rPr sz="2200" spc="-5" dirty="0">
                <a:cs typeface="Times New Roman"/>
              </a:rPr>
              <a:t>најефикасније  влажење </a:t>
            </a:r>
            <a:r>
              <a:rPr sz="2200" dirty="0">
                <a:cs typeface="Times New Roman"/>
              </a:rPr>
              <a:t>и </a:t>
            </a:r>
            <a:r>
              <a:rPr sz="2200" spc="-5" dirty="0">
                <a:cs typeface="Times New Roman"/>
              </a:rPr>
              <a:t>тиме најефикаснија  импрегнација </a:t>
            </a:r>
            <a:r>
              <a:rPr sz="2200" dirty="0">
                <a:cs typeface="Times New Roman"/>
              </a:rPr>
              <a:t>и </a:t>
            </a:r>
            <a:r>
              <a:rPr sz="2200" spc="-5" dirty="0">
                <a:cs typeface="Times New Roman"/>
              </a:rPr>
              <a:t>пенетрација </a:t>
            </a:r>
            <a:r>
              <a:rPr sz="2200" dirty="0" err="1">
                <a:cs typeface="Times New Roman"/>
              </a:rPr>
              <a:t>мономера</a:t>
            </a:r>
            <a:r>
              <a:rPr sz="2200" spc="-6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у</a:t>
            </a:r>
            <a:r>
              <a:rPr lang="sr-Cyrl-RS" sz="2200" dirty="0">
                <a:cs typeface="Times New Roman"/>
              </a:rPr>
              <a:t> </a:t>
            </a:r>
            <a:r>
              <a:rPr lang="sr-Cyrl-RS" sz="2200" dirty="0" err="1">
                <a:cs typeface="Times New Roman"/>
              </a:rPr>
              <a:t>кондиционирану</a:t>
            </a:r>
            <a:r>
              <a:rPr lang="sr-Cyrl-RS" sz="2200" dirty="0">
                <a:cs typeface="Times New Roman"/>
              </a:rPr>
              <a:t> </a:t>
            </a:r>
            <a:r>
              <a:rPr lang="ru-RU" sz="2200" spc="-5" dirty="0">
                <a:cs typeface="Times New Roman"/>
              </a:rPr>
              <a:t>површину </a:t>
            </a:r>
            <a:r>
              <a:rPr lang="ru-RU" sz="2200" dirty="0">
                <a:cs typeface="Times New Roman"/>
              </a:rPr>
              <a:t>дентина долази  до формирања </a:t>
            </a:r>
            <a:r>
              <a:rPr lang="ru-RU" sz="2200" b="1" dirty="0">
                <a:solidFill>
                  <a:srgbClr val="FF0000"/>
                </a:solidFill>
                <a:cs typeface="Times New Roman"/>
              </a:rPr>
              <a:t>смолом ојачане </a:t>
            </a:r>
            <a:r>
              <a:rPr lang="ru-RU" sz="2200" b="1" spc="-5" dirty="0">
                <a:solidFill>
                  <a:srgbClr val="FF0000"/>
                </a:solidFill>
                <a:cs typeface="Times New Roman"/>
              </a:rPr>
              <a:t>зоне</a:t>
            </a:r>
            <a:r>
              <a:rPr lang="ru-RU" sz="2200" b="1" spc="-95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ru-RU" sz="2200" b="1" spc="-5" dirty="0">
                <a:solidFill>
                  <a:srgbClr val="FF0000"/>
                </a:solidFill>
                <a:cs typeface="Times New Roman"/>
              </a:rPr>
              <a:t>дентина </a:t>
            </a:r>
            <a:r>
              <a:rPr lang="ru-RU" sz="2200" b="1" dirty="0">
                <a:solidFill>
                  <a:srgbClr val="FF0000"/>
                </a:solidFill>
                <a:cs typeface="Times New Roman"/>
              </a:rPr>
              <a:t>– хибридни слој </a:t>
            </a:r>
            <a:r>
              <a:rPr lang="ru-RU" sz="2200" b="1" spc="-5" dirty="0">
                <a:solidFill>
                  <a:srgbClr val="FF0000"/>
                </a:solidFill>
                <a:cs typeface="Times New Roman"/>
              </a:rPr>
              <a:t>веза </a:t>
            </a:r>
            <a:r>
              <a:rPr lang="ru-RU" sz="2200" b="1" dirty="0">
                <a:solidFill>
                  <a:srgbClr val="FF0000"/>
                </a:solidFill>
                <a:cs typeface="Times New Roman"/>
              </a:rPr>
              <a:t>као композит</a:t>
            </a:r>
            <a:r>
              <a:rPr lang="ru-RU" sz="2200" b="1" spc="-50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ru-RU" sz="2200" b="1" spc="-5" dirty="0">
                <a:solidFill>
                  <a:srgbClr val="FF0000"/>
                </a:solidFill>
                <a:cs typeface="Times New Roman"/>
              </a:rPr>
              <a:t>–глеђ</a:t>
            </a:r>
            <a:endParaRPr lang="ru-RU" sz="2200" b="1" dirty="0">
              <a:solidFill>
                <a:srgbClr val="FF0000"/>
              </a:solidFill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endParaRPr sz="2200" dirty="0"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816" y="2185316"/>
            <a:ext cx="8762583" cy="23827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9461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 err="1">
                <a:cs typeface="Times New Roman"/>
              </a:rPr>
              <a:t>Уклањање</a:t>
            </a:r>
            <a:r>
              <a:rPr lang="sr-Cyrl-RS" sz="2200" spc="-5" dirty="0">
                <a:cs typeface="Times New Roman"/>
              </a:rPr>
              <a:t>м</a:t>
            </a:r>
            <a:r>
              <a:rPr sz="2200" spc="-5" dirty="0">
                <a:cs typeface="Times New Roman"/>
              </a:rPr>
              <a:t> размазног </a:t>
            </a:r>
            <a:r>
              <a:rPr sz="2200" dirty="0" err="1">
                <a:cs typeface="Times New Roman"/>
              </a:rPr>
              <a:t>слоја</a:t>
            </a:r>
            <a:r>
              <a:rPr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киселином</a:t>
            </a:r>
            <a:r>
              <a:rPr lang="sr-Cyrl-RS" sz="2200" dirty="0">
                <a:cs typeface="Times New Roman"/>
              </a:rPr>
              <a:t>,</a:t>
            </a:r>
            <a:r>
              <a:rPr sz="2200" spc="-5" dirty="0">
                <a:cs typeface="Times New Roman"/>
              </a:rPr>
              <a:t> отварају </a:t>
            </a:r>
            <a:r>
              <a:rPr sz="2200" dirty="0">
                <a:cs typeface="Times New Roman"/>
              </a:rPr>
              <a:t>се дентински</a:t>
            </a:r>
            <a:r>
              <a:rPr sz="2200" spc="-6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каналићи,  долази до деминерализације </a:t>
            </a:r>
            <a:r>
              <a:rPr sz="2200" spc="-5" dirty="0">
                <a:cs typeface="Times New Roman"/>
              </a:rPr>
              <a:t>површинских  </a:t>
            </a:r>
            <a:r>
              <a:rPr sz="2200" dirty="0">
                <a:cs typeface="Times New Roman"/>
              </a:rPr>
              <a:t>слојева </a:t>
            </a:r>
            <a:r>
              <a:rPr sz="2200" spc="-5" dirty="0">
                <a:cs typeface="Times New Roman"/>
              </a:rPr>
              <a:t>интертубуларног </a:t>
            </a:r>
            <a:r>
              <a:rPr sz="2200" dirty="0">
                <a:cs typeface="Times New Roman"/>
              </a:rPr>
              <a:t>дентина </a:t>
            </a:r>
            <a:r>
              <a:rPr sz="2200" dirty="0" err="1">
                <a:cs typeface="Times New Roman"/>
              </a:rPr>
              <a:t>колагена</a:t>
            </a:r>
            <a:r>
              <a:rPr lang="sr-Cyrl-RS" sz="2200" dirty="0">
                <a:cs typeface="Times New Roman"/>
              </a:rPr>
              <a:t>,</a:t>
            </a:r>
            <a:r>
              <a:rPr sz="220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влакна</a:t>
            </a:r>
            <a:r>
              <a:rPr sz="2200" spc="-5" dirty="0">
                <a:cs typeface="Times New Roman"/>
              </a:rPr>
              <a:t> интертубуларног </a:t>
            </a:r>
            <a:r>
              <a:rPr sz="2200" dirty="0">
                <a:cs typeface="Times New Roman"/>
              </a:rPr>
              <a:t>дентина</a:t>
            </a:r>
            <a:r>
              <a:rPr sz="2200" spc="-4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се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одвајају</a:t>
            </a:r>
            <a:r>
              <a:rPr sz="2200" dirty="0">
                <a:cs typeface="Times New Roman"/>
              </a:rPr>
              <a:t> од </a:t>
            </a:r>
            <a:r>
              <a:rPr sz="2200" spc="-5" dirty="0">
                <a:cs typeface="Times New Roman"/>
              </a:rPr>
              <a:t>хидроксиапатита </a:t>
            </a:r>
            <a:r>
              <a:rPr sz="2200" dirty="0">
                <a:cs typeface="Times New Roman"/>
              </a:rPr>
              <a:t>и</a:t>
            </a:r>
            <a:r>
              <a:rPr sz="2200" spc="-3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стварају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мрежу</a:t>
            </a:r>
            <a:r>
              <a:rPr sz="2200" dirty="0">
                <a:cs typeface="Times New Roman"/>
              </a:rPr>
              <a:t> у коју улазе </a:t>
            </a:r>
            <a:r>
              <a:rPr sz="2200" dirty="0" err="1">
                <a:cs typeface="Times New Roman"/>
              </a:rPr>
              <a:t>мономери</a:t>
            </a:r>
            <a:r>
              <a:rPr sz="2200" spc="-105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формирајући</a:t>
            </a:r>
            <a:r>
              <a:rPr lang="sr-Cyrl-RS" sz="2200" dirty="0">
                <a:cs typeface="Times New Roman"/>
              </a:rPr>
              <a:t> </a:t>
            </a:r>
            <a:r>
              <a:rPr sz="2200" b="1" spc="-5" dirty="0" err="1">
                <a:solidFill>
                  <a:srgbClr val="FF0000"/>
                </a:solidFill>
                <a:cs typeface="Times New Roman"/>
              </a:rPr>
              <a:t>хибридни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dirty="0" err="1">
                <a:solidFill>
                  <a:srgbClr val="FF0000"/>
                </a:solidFill>
                <a:cs typeface="Times New Roman"/>
              </a:rPr>
              <a:t>слој</a:t>
            </a:r>
            <a:r>
              <a:rPr lang="sr-Cyrl-RS" sz="2200" b="1" dirty="0">
                <a:solidFill>
                  <a:srgbClr val="FF0000"/>
                </a:solidFill>
                <a:cs typeface="Times New Roman"/>
              </a:rPr>
              <a:t>,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адхезив продире </a:t>
            </a:r>
            <a:r>
              <a:rPr sz="2200" dirty="0">
                <a:cs typeface="Times New Roman"/>
              </a:rPr>
              <a:t>у  дентинске </a:t>
            </a:r>
            <a:r>
              <a:rPr sz="2200" dirty="0" err="1">
                <a:cs typeface="Times New Roman"/>
              </a:rPr>
              <a:t>каналиће</a:t>
            </a:r>
            <a:r>
              <a:rPr sz="2200" spc="-85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формирајући</a:t>
            </a:r>
            <a:r>
              <a:rPr lang="sr-Cyrl-RS" sz="220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продужетке</a:t>
            </a:r>
            <a:r>
              <a:rPr sz="2200" spc="-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–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микромеханичка</a:t>
            </a:r>
            <a:r>
              <a:rPr sz="2200" b="1" spc="10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веза</a:t>
            </a:r>
            <a:endParaRPr sz="2200" dirty="0"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68195" y="4537216"/>
            <a:ext cx="2928873" cy="22146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76800" y="4530731"/>
            <a:ext cx="2928874" cy="22144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39" y="20828"/>
            <a:ext cx="8760461" cy="25615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6350" indent="-342900">
              <a:lnSpc>
                <a:spcPct val="100000"/>
              </a:lnSpc>
              <a:spcBef>
                <a:spcPts val="95"/>
              </a:spcBef>
              <a:buFont typeface="Times New Roman"/>
              <a:buChar char="•"/>
              <a:tabLst>
                <a:tab pos="354965" algn="l"/>
                <a:tab pos="355600" algn="l"/>
                <a:tab pos="3170555" algn="l"/>
              </a:tabLst>
            </a:pP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П</a:t>
            </a:r>
            <a:r>
              <a:rPr sz="2200" b="1" spc="-15" dirty="0" err="1">
                <a:solidFill>
                  <a:srgbClr val="6600CC"/>
                </a:solidFill>
                <a:cs typeface="Times New Roman"/>
              </a:rPr>
              <a:t>е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т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а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ген</a:t>
            </a:r>
            <a:r>
              <a:rPr sz="2200" b="1" spc="-20" dirty="0" err="1">
                <a:solidFill>
                  <a:srgbClr val="6600CC"/>
                </a:solidFill>
                <a:cs typeface="Times New Roman"/>
              </a:rPr>
              <a:t>е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р</a:t>
            </a:r>
            <a:r>
              <a:rPr sz="2200" b="1" dirty="0" err="1">
                <a:solidFill>
                  <a:srgbClr val="6600CC"/>
                </a:solidFill>
                <a:cs typeface="Times New Roman"/>
              </a:rPr>
              <a:t>а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циј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а</a:t>
            </a:r>
            <a:r>
              <a:rPr lang="sr-Cyrl-RS"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lang="sr-Cyrl-RS" sz="2200" spc="-10" dirty="0">
                <a:cs typeface="Times New Roman"/>
              </a:rPr>
              <a:t>Д</a:t>
            </a:r>
            <a:r>
              <a:rPr sz="2200" spc="-10" dirty="0">
                <a:cs typeface="Times New Roman"/>
              </a:rPr>
              <a:t>А</a:t>
            </a:r>
            <a:r>
              <a:rPr sz="2200" spc="-15" dirty="0">
                <a:cs typeface="Times New Roman"/>
              </a:rPr>
              <a:t>С</a:t>
            </a:r>
            <a:r>
              <a:rPr sz="2200" spc="-5" dirty="0">
                <a:cs typeface="Times New Roman"/>
              </a:rPr>
              <a:t>-а  </a:t>
            </a:r>
            <a:r>
              <a:rPr sz="2200" spc="-10" dirty="0">
                <a:solidFill>
                  <a:srgbClr val="C00000"/>
                </a:solidFill>
                <a:cs typeface="Times New Roman"/>
              </a:rPr>
              <a:t>прајмер </a:t>
            </a:r>
            <a:r>
              <a:rPr sz="2200" spc="-5" dirty="0">
                <a:solidFill>
                  <a:srgbClr val="C00000"/>
                </a:solidFill>
                <a:cs typeface="Times New Roman"/>
              </a:rPr>
              <a:t>и адхезив</a:t>
            </a:r>
            <a:r>
              <a:rPr sz="2200" spc="-10" dirty="0">
                <a:solidFill>
                  <a:srgbClr val="C00000"/>
                </a:solidFill>
                <a:cs typeface="Times New Roman"/>
              </a:rPr>
              <a:t> су</a:t>
            </a:r>
            <a:endParaRPr sz="2200" dirty="0"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sz="2200" spc="-5" dirty="0">
                <a:solidFill>
                  <a:srgbClr val="C00000"/>
                </a:solidFill>
                <a:cs typeface="Times New Roman"/>
              </a:rPr>
              <a:t>спојени у један раствор</a:t>
            </a:r>
            <a:r>
              <a:rPr sz="2200" spc="-30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–  једна бочица да би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се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п</a:t>
            </a:r>
            <a:r>
              <a:rPr sz="2200" dirty="0" err="1">
                <a:cs typeface="Times New Roman"/>
              </a:rPr>
              <a:t>о</a:t>
            </a:r>
            <a:r>
              <a:rPr sz="2200" spc="-5" dirty="0" err="1">
                <a:cs typeface="Times New Roman"/>
              </a:rPr>
              <a:t>једн</a:t>
            </a:r>
            <a:r>
              <a:rPr sz="2200" dirty="0" err="1">
                <a:cs typeface="Times New Roman"/>
              </a:rPr>
              <a:t>о</a:t>
            </a:r>
            <a:r>
              <a:rPr sz="2200" spc="-5" dirty="0" err="1">
                <a:cs typeface="Times New Roman"/>
              </a:rPr>
              <a:t>ст</a:t>
            </a:r>
            <a:r>
              <a:rPr sz="2200" spc="-15" dirty="0" err="1">
                <a:cs typeface="Times New Roman"/>
              </a:rPr>
              <a:t>а</a:t>
            </a:r>
            <a:r>
              <a:rPr sz="2200" spc="-10" dirty="0" err="1">
                <a:cs typeface="Times New Roman"/>
              </a:rPr>
              <a:t>вила</a:t>
            </a:r>
            <a:r>
              <a:rPr sz="2200" spc="-10" dirty="0">
                <a:cs typeface="Times New Roman"/>
              </a:rPr>
              <a:t>  </a:t>
            </a:r>
            <a:r>
              <a:rPr sz="2200" spc="-5" dirty="0">
                <a:cs typeface="Times New Roman"/>
              </a:rPr>
              <a:t>процедура</a:t>
            </a:r>
            <a:endParaRPr sz="2200" dirty="0">
              <a:cs typeface="Times New Roman"/>
            </a:endParaRPr>
          </a:p>
          <a:p>
            <a:pPr marL="355600" marR="525145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Садржи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киселину за </a:t>
            </a:r>
            <a:r>
              <a:rPr sz="2200" spc="-5" dirty="0" err="1">
                <a:cs typeface="Times New Roman"/>
              </a:rPr>
              <a:t>тотално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нагризање </a:t>
            </a:r>
            <a:r>
              <a:rPr sz="2200" spc="-5" dirty="0">
                <a:cs typeface="Times New Roman"/>
              </a:rPr>
              <a:t>–  </a:t>
            </a:r>
            <a:r>
              <a:rPr sz="2200" i="1" dirty="0">
                <a:cs typeface="Times New Roman"/>
              </a:rPr>
              <a:t>total</a:t>
            </a:r>
            <a:r>
              <a:rPr lang="sr-Cyrl-RS" sz="2200" i="1" dirty="0">
                <a:cs typeface="Times New Roman"/>
              </a:rPr>
              <a:t> </a:t>
            </a:r>
            <a:r>
              <a:rPr sz="2200" i="1" spc="-5" dirty="0">
                <a:cs typeface="Times New Roman"/>
              </a:rPr>
              <a:t>etch </a:t>
            </a:r>
            <a:r>
              <a:rPr sz="2200" spc="-5" dirty="0">
                <a:cs typeface="Times New Roman"/>
              </a:rPr>
              <a:t>глеђ-</a:t>
            </a:r>
            <a:r>
              <a:rPr sz="2200" spc="-10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30сек,  дентин </a:t>
            </a:r>
            <a:r>
              <a:rPr lang="sr-Cyrl-RS" sz="2200" spc="-5" dirty="0">
                <a:cs typeface="Times New Roman"/>
              </a:rPr>
              <a:t>1</a:t>
            </a:r>
            <a:r>
              <a:rPr sz="2200" spc="-5" dirty="0">
                <a:cs typeface="Times New Roman"/>
              </a:rPr>
              <a:t>5сек</a:t>
            </a:r>
            <a:r>
              <a:rPr sz="2200" spc="-2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и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једнокомпонентни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адхезив</a:t>
            </a:r>
            <a:r>
              <a:rPr sz="2200" spc="-5" dirty="0">
                <a:cs typeface="Times New Roman"/>
              </a:rPr>
              <a:t> и прајмер</a:t>
            </a:r>
            <a:r>
              <a:rPr sz="2200" spc="-5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који  се наноси на </a:t>
            </a:r>
            <a:r>
              <a:rPr sz="2200" spc="-10" dirty="0" err="1">
                <a:cs typeface="Times New Roman"/>
              </a:rPr>
              <a:t>глеђ</a:t>
            </a:r>
            <a:r>
              <a:rPr sz="2200" spc="-4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и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дентин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srgbClr val="FF0000"/>
                </a:solidFill>
                <a:cs typeface="Times New Roman"/>
              </a:rPr>
              <a:t>Хибридни</a:t>
            </a:r>
            <a:r>
              <a:rPr sz="2200" spc="-10" dirty="0">
                <a:solidFill>
                  <a:srgbClr val="FF0000"/>
                </a:solidFill>
                <a:cs typeface="Times New Roman"/>
              </a:rPr>
              <a:t> слој</a:t>
            </a: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14800" y="3962400"/>
            <a:ext cx="4857749" cy="2214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800" y="3124200"/>
            <a:ext cx="3000374" cy="3286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04801" y="381000"/>
            <a:ext cx="4747260" cy="39677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143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FF3300"/>
                </a:solidFill>
                <a:cs typeface="Times New Roman"/>
              </a:rPr>
              <a:t>Кондиционер </a:t>
            </a:r>
            <a:r>
              <a:rPr sz="2200" dirty="0">
                <a:cs typeface="Times New Roman"/>
              </a:rPr>
              <a:t>– уклања </a:t>
            </a:r>
            <a:r>
              <a:rPr sz="2200" spc="-5" dirty="0">
                <a:cs typeface="Times New Roman"/>
              </a:rPr>
              <a:t>размазни  </a:t>
            </a:r>
            <a:r>
              <a:rPr sz="2200" dirty="0">
                <a:cs typeface="Times New Roman"/>
              </a:rPr>
              <a:t>слој и </a:t>
            </a:r>
            <a:r>
              <a:rPr sz="2200" spc="-5" dirty="0">
                <a:cs typeface="Times New Roman"/>
              </a:rPr>
              <a:t>деминерализује површину  </a:t>
            </a:r>
            <a:r>
              <a:rPr sz="2200" dirty="0">
                <a:cs typeface="Times New Roman"/>
              </a:rPr>
              <a:t>дентина</a:t>
            </a:r>
          </a:p>
          <a:p>
            <a:pPr marL="355600" marR="31750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C00000"/>
                </a:solidFill>
                <a:cs typeface="Times New Roman"/>
              </a:rPr>
              <a:t>Прајмер </a:t>
            </a:r>
            <a:r>
              <a:rPr sz="2200" dirty="0">
                <a:cs typeface="Times New Roman"/>
              </a:rPr>
              <a:t>– </a:t>
            </a:r>
            <a:r>
              <a:rPr sz="2200" spc="-5" dirty="0">
                <a:cs typeface="Times New Roman"/>
              </a:rPr>
              <a:t>натапа</a:t>
            </a:r>
            <a:r>
              <a:rPr sz="2200" spc="-10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експонирана  колагена </a:t>
            </a:r>
            <a:r>
              <a:rPr sz="2200" spc="-5" dirty="0">
                <a:cs typeface="Times New Roman"/>
              </a:rPr>
              <a:t>влакна </a:t>
            </a:r>
            <a:r>
              <a:rPr sz="2200" dirty="0">
                <a:cs typeface="Times New Roman"/>
              </a:rPr>
              <a:t>и</a:t>
            </a:r>
            <a:r>
              <a:rPr sz="2200" spc="-6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припрема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dirty="0">
                <a:cs typeface="Times New Roman"/>
              </a:rPr>
              <a:t>дентин </a:t>
            </a:r>
            <a:r>
              <a:rPr sz="2200" spc="-5" dirty="0">
                <a:cs typeface="Times New Roman"/>
              </a:rPr>
              <a:t>за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везивање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C00000"/>
                </a:solidFill>
                <a:cs typeface="Times New Roman"/>
              </a:rPr>
              <a:t>Адхезив </a:t>
            </a:r>
            <a:r>
              <a:rPr sz="2200" dirty="0">
                <a:cs typeface="Times New Roman"/>
              </a:rPr>
              <a:t>– </a:t>
            </a:r>
            <a:r>
              <a:rPr sz="2200" spc="-5" dirty="0">
                <a:cs typeface="Times New Roman"/>
              </a:rPr>
              <a:t>продире </a:t>
            </a:r>
            <a:r>
              <a:rPr sz="2200" dirty="0">
                <a:cs typeface="Times New Roman"/>
              </a:rPr>
              <a:t>у </a:t>
            </a:r>
            <a:r>
              <a:rPr sz="2200" spc="-5" dirty="0">
                <a:cs typeface="Times New Roman"/>
              </a:rPr>
              <a:t>виду</a:t>
            </a:r>
            <a:r>
              <a:rPr sz="2200" spc="-5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трнова</a:t>
            </a:r>
            <a:endParaRPr sz="2200" dirty="0">
              <a:cs typeface="Times New Roman"/>
            </a:endParaRPr>
          </a:p>
          <a:p>
            <a:pPr marL="355600" marR="347980">
              <a:lnSpc>
                <a:spcPct val="100000"/>
              </a:lnSpc>
            </a:pPr>
            <a:r>
              <a:rPr sz="2200" dirty="0">
                <a:cs typeface="Times New Roman"/>
              </a:rPr>
              <a:t>– зубаца у </a:t>
            </a:r>
            <a:r>
              <a:rPr sz="2200" spc="-5" dirty="0">
                <a:cs typeface="Times New Roman"/>
              </a:rPr>
              <a:t>створене просторе</a:t>
            </a:r>
            <a:r>
              <a:rPr sz="2200" spc="-8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и  </a:t>
            </a:r>
            <a:r>
              <a:rPr sz="2200" spc="-5" dirty="0">
                <a:cs typeface="Times New Roman"/>
              </a:rPr>
              <a:t>формира </a:t>
            </a:r>
            <a:r>
              <a:rPr sz="2200" dirty="0">
                <a:cs typeface="Times New Roman"/>
              </a:rPr>
              <a:t>се </a:t>
            </a:r>
            <a:r>
              <a:rPr sz="2200" b="1" i="1" dirty="0">
                <a:solidFill>
                  <a:srgbClr val="6F2F9F"/>
                </a:solidFill>
                <a:cs typeface="Times New Roman"/>
              </a:rPr>
              <a:t>хибридни</a:t>
            </a:r>
            <a:r>
              <a:rPr sz="2200" b="1" i="1" spc="-35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i="1" dirty="0">
                <a:solidFill>
                  <a:srgbClr val="6F2F9F"/>
                </a:solidFill>
                <a:cs typeface="Times New Roman"/>
              </a:rPr>
              <a:t>слој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solidFill>
                  <a:srgbClr val="FF0000"/>
                </a:solidFill>
                <a:cs typeface="Times New Roman"/>
              </a:rPr>
              <a:t>Потпуно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нагризање глеђи</a:t>
            </a:r>
            <a:r>
              <a:rPr sz="2200" b="1" spc="-2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и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200" b="1" spc="-5" dirty="0">
                <a:solidFill>
                  <a:srgbClr val="FF0000"/>
                </a:solidFill>
                <a:cs typeface="Times New Roman"/>
              </a:rPr>
              <a:t>дентина-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total-etch </a:t>
            </a:r>
            <a:r>
              <a:rPr sz="2200" b="1" dirty="0">
                <a:solidFill>
                  <a:srgbClr val="C00000"/>
                </a:solidFill>
                <a:cs typeface="Times New Roman"/>
              </a:rPr>
              <a:t>у два</a:t>
            </a:r>
            <a:r>
              <a:rPr sz="2200" b="1" spc="-65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C00000"/>
                </a:solidFill>
                <a:cs typeface="Times New Roman"/>
              </a:rPr>
              <a:t>корака</a:t>
            </a: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43600" y="350767"/>
            <a:ext cx="2590799" cy="34592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07637" y="4006985"/>
            <a:ext cx="3857624" cy="2500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555657"/>
            <a:ext cx="74777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6385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chemeClr val="tx1"/>
                </a:solidFill>
              </a:rPr>
              <a:t>А</a:t>
            </a:r>
            <a:r>
              <a:rPr lang="sr-Cyrl-RS" sz="3200" spc="-5" dirty="0">
                <a:solidFill>
                  <a:schemeClr val="tx1"/>
                </a:solidFill>
              </a:rPr>
              <a:t>д</a:t>
            </a:r>
            <a:r>
              <a:rPr sz="3200" spc="-5" dirty="0">
                <a:solidFill>
                  <a:schemeClr val="tx1"/>
                </a:solidFill>
              </a:rPr>
              <a:t>ХЕЗИВНА  </a:t>
            </a:r>
            <a:r>
              <a:rPr sz="3200" dirty="0">
                <a:solidFill>
                  <a:schemeClr val="tx1"/>
                </a:solidFill>
              </a:rPr>
              <a:t>ПРЕПАРАЦИЈА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7706" y="1308988"/>
            <a:ext cx="4741545" cy="52700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cs typeface="Times New Roman"/>
              </a:rPr>
              <a:t>Код коцкастог</a:t>
            </a:r>
            <a:r>
              <a:rPr sz="2200" b="1" spc="-5" dirty="0">
                <a:cs typeface="Times New Roman"/>
              </a:rPr>
              <a:t> облика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spc="-10" dirty="0">
                <a:cs typeface="Times New Roman"/>
              </a:rPr>
              <a:t>кавитета </a:t>
            </a:r>
            <a:r>
              <a:rPr sz="2200" spc="-5" dirty="0">
                <a:cs typeface="Times New Roman"/>
              </a:rPr>
              <a:t>долази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до</a:t>
            </a:r>
            <a:endParaRPr sz="2200" dirty="0">
              <a:cs typeface="Times New Roman"/>
            </a:endParaRPr>
          </a:p>
          <a:p>
            <a:pPr marL="355600" marR="118110">
              <a:lnSpc>
                <a:spcPct val="100000"/>
              </a:lnSpc>
            </a:pPr>
            <a:r>
              <a:rPr sz="2200" spc="-5" dirty="0">
                <a:cs typeface="Times New Roman"/>
              </a:rPr>
              <a:t>антагонизма сила атхезије</a:t>
            </a:r>
            <a:r>
              <a:rPr sz="2200" spc="-5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и  </a:t>
            </a:r>
            <a:r>
              <a:rPr sz="2200" spc="-5" dirty="0" err="1">
                <a:cs typeface="Times New Roman"/>
              </a:rPr>
              <a:t>контракције</a:t>
            </a:r>
            <a:r>
              <a:rPr sz="2200" spc="-5" dirty="0">
                <a:cs typeface="Times New Roman"/>
              </a:rPr>
              <a:t> </a:t>
            </a:r>
            <a:r>
              <a:rPr lang="sr-Cyrl-RS" sz="2200" spc="-5" dirty="0">
                <a:cs typeface="Times New Roman"/>
              </a:rPr>
              <a:t>и </a:t>
            </a:r>
            <a:r>
              <a:rPr sz="2200" spc="-5" dirty="0" err="1">
                <a:cs typeface="Times New Roman"/>
              </a:rPr>
              <a:t>јавља</a:t>
            </a:r>
            <a:r>
              <a:rPr sz="2200" spc="-2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се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spc="-5" dirty="0">
                <a:cs typeface="Times New Roman"/>
              </a:rPr>
              <a:t>микропукотина на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споју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200" spc="-5" dirty="0">
                <a:cs typeface="Times New Roman"/>
              </a:rPr>
              <a:t>материјала и зубних</a:t>
            </a:r>
            <a:r>
              <a:rPr sz="2200" spc="-30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ткива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cs typeface="Times New Roman"/>
              </a:rPr>
              <a:t>Код </a:t>
            </a:r>
            <a:r>
              <a:rPr sz="2200" b="1" spc="-5" dirty="0">
                <a:cs typeface="Times New Roman"/>
              </a:rPr>
              <a:t>а</a:t>
            </a:r>
            <a:r>
              <a:rPr lang="sr-Cyrl-RS" sz="2200" b="1" spc="-5" dirty="0">
                <a:cs typeface="Times New Roman"/>
              </a:rPr>
              <a:t>д</a:t>
            </a:r>
            <a:r>
              <a:rPr sz="2200" b="1" spc="-5" dirty="0" err="1">
                <a:cs typeface="Times New Roman"/>
              </a:rPr>
              <a:t>хезивног</a:t>
            </a:r>
            <a:r>
              <a:rPr sz="2200" b="1" spc="-25" dirty="0">
                <a:cs typeface="Times New Roman"/>
              </a:rPr>
              <a:t> </a:t>
            </a:r>
            <a:r>
              <a:rPr sz="2200" b="1" spc="-5" dirty="0">
                <a:cs typeface="Times New Roman"/>
              </a:rPr>
              <a:t>облика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spc="-5" dirty="0">
                <a:cs typeface="Times New Roman"/>
              </a:rPr>
              <a:t>кавитета долази</a:t>
            </a:r>
            <a:r>
              <a:rPr sz="2200" spc="-2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до</a:t>
            </a:r>
            <a:endParaRPr sz="2200" dirty="0"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sz="2200" b="1" spc="-5" dirty="0">
                <a:solidFill>
                  <a:srgbClr val="6F2F9F"/>
                </a:solidFill>
                <a:cs typeface="Times New Roman"/>
              </a:rPr>
              <a:t>синергизма сила атхезије и  </a:t>
            </a:r>
            <a:r>
              <a:rPr sz="2200" b="1" spc="-10" dirty="0">
                <a:solidFill>
                  <a:srgbClr val="6F2F9F"/>
                </a:solidFill>
                <a:cs typeface="Times New Roman"/>
              </a:rPr>
              <a:t>контракције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чиме</a:t>
            </a:r>
            <a:r>
              <a:rPr sz="2200" b="1" spc="5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се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200" b="1" spc="-5" dirty="0">
                <a:solidFill>
                  <a:srgbClr val="6F2F9F"/>
                </a:solidFill>
                <a:cs typeface="Times New Roman"/>
              </a:rPr>
              <a:t>смањује</a:t>
            </a:r>
            <a:r>
              <a:rPr sz="2200" b="1" spc="-10" dirty="0">
                <a:solidFill>
                  <a:srgbClr val="6F2F9F"/>
                </a:solidFill>
                <a:cs typeface="Times New Roman"/>
              </a:rPr>
              <a:t> микропукотина</a:t>
            </a:r>
            <a:endParaRPr sz="2200" dirty="0">
              <a:cs typeface="Times New Roman"/>
            </a:endParaRPr>
          </a:p>
          <a:p>
            <a:pPr marL="355600" marR="37338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Предности су: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мања је  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микропукотина, штедња 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здравог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зубног 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ткива, 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уштеда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 материјала</a:t>
            </a: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29251" y="1571625"/>
            <a:ext cx="2017649" cy="1714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5726" y="1571497"/>
            <a:ext cx="1938273" cy="1786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74284" y="4216908"/>
            <a:ext cx="3569716" cy="26410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85330" y="618518"/>
            <a:ext cx="4830309" cy="5782282"/>
          </a:xfrm>
          <a:prstGeom prst="rect">
            <a:avLst/>
          </a:prstGeom>
        </p:spPr>
        <p:txBody>
          <a:bodyPr vert="horz" lIns="0" tIns="13335" rIns="0" bIns="0" rtlCol="0">
            <a:normAutofit fontScale="92500" lnSpcReduction="10000"/>
          </a:bodyPr>
          <a:lstStyle/>
          <a:p>
            <a:pPr marL="390525" marR="59055" indent="-342900">
              <a:lnSpc>
                <a:spcPct val="110000"/>
              </a:lnSpc>
              <a:spcBef>
                <a:spcPts val="105"/>
              </a:spcBef>
              <a:buFont typeface="Times New Roman"/>
              <a:buChar char="•"/>
              <a:tabLst>
                <a:tab pos="389890" algn="l"/>
                <a:tab pos="390525" algn="l"/>
              </a:tabLst>
            </a:pPr>
            <a:r>
              <a:rPr lang="ru-RU" sz="2200" b="1" cap="none" spc="-5" dirty="0">
                <a:latin typeface="+mn-lt"/>
              </a:rPr>
              <a:t>Ш</a:t>
            </a:r>
            <a:r>
              <a:rPr lang="ru-RU" sz="2200" b="1" cap="none" spc="-5" dirty="0">
                <a:latin typeface="+mn-lt"/>
                <a:cs typeface="Times New Roman"/>
              </a:rPr>
              <a:t>еста генерација ДАС</a:t>
            </a:r>
            <a:r>
              <a:rPr lang="ru-RU" sz="2200" cap="none" dirty="0">
                <a:latin typeface="+mn-lt"/>
              </a:rPr>
              <a:t>-а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појавила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су се </a:t>
            </a:r>
            <a:r>
              <a:rPr lang="ru-RU" sz="2200" cap="none" spc="5" dirty="0">
                <a:solidFill>
                  <a:schemeClr val="tx1"/>
                </a:solidFill>
                <a:latin typeface="+mn-lt"/>
              </a:rPr>
              <a:t>2000.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год. чине је 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самонагризајући</a:t>
            </a:r>
            <a:r>
              <a:rPr lang="ru-RU" sz="2200" b="1" cap="none" spc="-110" dirty="0">
                <a:solidFill>
                  <a:srgbClr val="7030A0"/>
                </a:solidFill>
                <a:latin typeface="+mn-lt"/>
                <a:cs typeface="Times New Roman"/>
              </a:rPr>
              <a:t> </a:t>
            </a:r>
            <a:r>
              <a:rPr lang="ru-RU" sz="2200" b="1" cap="none" spc="-5" dirty="0">
                <a:solidFill>
                  <a:srgbClr val="7030A0"/>
                </a:solidFill>
                <a:latin typeface="+mn-lt"/>
                <a:cs typeface="Times New Roman"/>
              </a:rPr>
              <a:t>прајмери 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при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чему се адхезив наноси након деловања прајмера -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киселина и </a:t>
            </a:r>
            <a:r>
              <a:rPr lang="ru-RU" sz="2200" b="1" cap="none" spc="-5" dirty="0">
                <a:solidFill>
                  <a:srgbClr val="7030A0"/>
                </a:solidFill>
                <a:latin typeface="+mn-lt"/>
                <a:cs typeface="Times New Roman"/>
              </a:rPr>
              <a:t>прајмер 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су заједно  </a:t>
            </a:r>
            <a:r>
              <a:rPr lang="ru-RU" sz="2200" b="1" cap="none" spc="-5" dirty="0">
                <a:solidFill>
                  <a:srgbClr val="7030A0"/>
                </a:solidFill>
                <a:latin typeface="+mn-lt"/>
                <a:cs typeface="Times New Roman"/>
              </a:rPr>
              <a:t>и 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остају </a:t>
            </a:r>
            <a:r>
              <a:rPr lang="ru-RU" sz="2200" b="1" cap="none" spc="-5" dirty="0">
                <a:solidFill>
                  <a:srgbClr val="7030A0"/>
                </a:solidFill>
                <a:latin typeface="+mn-lt"/>
                <a:cs typeface="Times New Roman"/>
              </a:rPr>
              <a:t>на</a:t>
            </a:r>
            <a:r>
              <a:rPr lang="ru-RU" sz="2200" b="1" cap="none" spc="-45" dirty="0">
                <a:solidFill>
                  <a:srgbClr val="7030A0"/>
                </a:solidFill>
                <a:latin typeface="+mn-lt"/>
                <a:cs typeface="Times New Roman"/>
              </a:rPr>
              <a:t> 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зубу</a:t>
            </a:r>
            <a:r>
              <a:rPr lang="ru-RU" sz="2200" b="1" cap="none" dirty="0">
                <a:latin typeface="+mn-lt"/>
                <a:cs typeface="Times New Roman"/>
              </a:rPr>
              <a:t>, </a:t>
            </a:r>
            <a:r>
              <a:rPr lang="ru-RU" sz="2200" cap="none" dirty="0">
                <a:solidFill>
                  <a:schemeClr val="tx1"/>
                </a:solidFill>
                <a:latin typeface="+mn-lt"/>
                <a:cs typeface="Times New Roman"/>
              </a:rPr>
              <a:t>не испирају се</a:t>
            </a:r>
          </a:p>
          <a:p>
            <a:pPr marL="390525" marR="69850" indent="-342900">
              <a:lnSpc>
                <a:spcPct val="110000"/>
              </a:lnSpc>
              <a:spcBef>
                <a:spcPts val="770"/>
              </a:spcBef>
              <a:buChar char="•"/>
              <a:tabLst>
                <a:tab pos="389890" algn="l"/>
                <a:tab pos="390525" algn="l"/>
              </a:tabLst>
            </a:pPr>
            <a:r>
              <a:rPr lang="ru-RU" sz="2200" cap="none" dirty="0">
                <a:solidFill>
                  <a:schemeClr val="tx1"/>
                </a:solidFill>
                <a:latin typeface="+mn-lt"/>
              </a:rPr>
              <a:t>поступак је једноставнији и краћи</a:t>
            </a:r>
            <a:r>
              <a:rPr lang="ru-RU" sz="2200" cap="none" spc="-16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апликација  на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глеђ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и дентин 20сек,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полимеризација</a:t>
            </a:r>
            <a:r>
              <a:rPr lang="ru-RU" sz="2200" cap="none" spc="-95" dirty="0">
                <a:solidFill>
                  <a:schemeClr val="tx1"/>
                </a:solidFill>
                <a:latin typeface="+mn-lt"/>
              </a:rPr>
              <a:t> адхезива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10-20сек, мања је осетљивост након третмана</a:t>
            </a:r>
            <a:r>
              <a:rPr lang="ru-RU" sz="2200" cap="none" spc="-145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200" cap="none" dirty="0">
                <a:solidFill>
                  <a:schemeClr val="tx1"/>
                </a:solidFill>
                <a:latin typeface="+mn-lt"/>
              </a:rPr>
              <a:t>али  је јачина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везе</a:t>
            </a:r>
            <a:r>
              <a:rPr lang="ru-RU" sz="2200" cap="none" spc="-25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</a:rPr>
              <a:t>слабија</a:t>
            </a:r>
          </a:p>
          <a:p>
            <a:pPr marL="390525" marR="5080">
              <a:lnSpc>
                <a:spcPct val="110000"/>
              </a:lnSpc>
              <a:spcBef>
                <a:spcPts val="5"/>
              </a:spcBef>
            </a:pPr>
            <a:endParaRPr lang="ru-RU" sz="2200" cap="none" spc="-5" dirty="0">
              <a:latin typeface="+mn-lt"/>
            </a:endParaRPr>
          </a:p>
          <a:p>
            <a:pPr marL="355600" indent="-342900">
              <a:lnSpc>
                <a:spcPct val="110000"/>
              </a:lnSpc>
              <a:spcBef>
                <a:spcPts val="10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ru-RU" sz="2200" b="1" cap="none" spc="-5" dirty="0">
                <a:latin typeface="+mn-lt"/>
              </a:rPr>
              <a:t>С</a:t>
            </a:r>
            <a:r>
              <a:rPr lang="ru-RU" sz="2200" b="1" cap="none" spc="-5" dirty="0">
                <a:latin typeface="+mn-lt"/>
                <a:cs typeface="Times New Roman"/>
              </a:rPr>
              <a:t>едма генерација</a:t>
            </a:r>
            <a:r>
              <a:rPr lang="ru-RU" sz="2200" b="1" cap="none" spc="-15" dirty="0">
                <a:latin typeface="+mn-lt"/>
                <a:cs typeface="Times New Roman"/>
              </a:rPr>
              <a:t> </a:t>
            </a:r>
            <a:r>
              <a:rPr lang="ru-RU" sz="2200" b="1" cap="none" spc="-15" dirty="0">
                <a:latin typeface="+mn-lt"/>
              </a:rPr>
              <a:t>ДАС-а </a:t>
            </a:r>
            <a:r>
              <a:rPr lang="ru-RU" sz="2200" b="1" cap="none" dirty="0">
                <a:latin typeface="+mn-lt"/>
                <a:cs typeface="Times New Roman"/>
              </a:rPr>
              <a:t>самонагризајућих атхезивних система </a:t>
            </a:r>
            <a:r>
              <a:rPr lang="ru-RU" sz="2200" cap="none" dirty="0">
                <a:solidFill>
                  <a:schemeClr val="tx1"/>
                </a:solidFill>
                <a:latin typeface="+mn-lt"/>
                <a:cs typeface="Times New Roman"/>
              </a:rPr>
              <a:t>из 2005.год. представља атхезив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  <a:cs typeface="Times New Roman"/>
              </a:rPr>
              <a:t>типа </a:t>
            </a:r>
            <a:r>
              <a:rPr lang="ru-RU" sz="2200" b="1" cap="none" dirty="0">
                <a:solidFill>
                  <a:srgbClr val="7030A0"/>
                </a:solidFill>
                <a:latin typeface="+mn-lt"/>
                <a:cs typeface="Times New Roman"/>
              </a:rPr>
              <a:t>све у </a:t>
            </a:r>
            <a:r>
              <a:rPr lang="ru-RU" sz="2200" b="1" cap="none" spc="-5" dirty="0">
                <a:solidFill>
                  <a:srgbClr val="7030A0"/>
                </a:solidFill>
                <a:latin typeface="+mn-lt"/>
                <a:cs typeface="Times New Roman"/>
              </a:rPr>
              <a:t>једном  </a:t>
            </a:r>
            <a:r>
              <a:rPr lang="ru-RU" sz="2200" cap="none" spc="-5" dirty="0">
                <a:solidFill>
                  <a:schemeClr val="tx1"/>
                </a:solidFill>
                <a:latin typeface="+mn-lt"/>
                <a:cs typeface="Times New Roman"/>
              </a:rPr>
              <a:t>где </a:t>
            </a:r>
            <a:r>
              <a:rPr lang="ru-RU" sz="2200" cap="none" dirty="0">
                <a:solidFill>
                  <a:schemeClr val="tx1"/>
                </a:solidFill>
                <a:latin typeface="+mn-lt"/>
                <a:cs typeface="Times New Roman"/>
              </a:rPr>
              <a:t>су киселина, прајмер и бонд у</a:t>
            </a:r>
            <a:r>
              <a:rPr lang="ru-RU" sz="2200" cap="none" spc="-114" dirty="0">
                <a:solidFill>
                  <a:schemeClr val="tx1"/>
                </a:solidFill>
                <a:latin typeface="+mn-lt"/>
                <a:cs typeface="Times New Roman"/>
              </a:rPr>
              <a:t> </a:t>
            </a:r>
            <a:r>
              <a:rPr lang="ru-RU" sz="2200" cap="none" dirty="0">
                <a:solidFill>
                  <a:schemeClr val="tx1"/>
                </a:solidFill>
                <a:latin typeface="+mn-lt"/>
                <a:cs typeface="Times New Roman"/>
              </a:rPr>
              <a:t>једном  раствору</a:t>
            </a:r>
          </a:p>
          <a:p>
            <a:pPr marL="390525" marR="5080">
              <a:lnSpc>
                <a:spcPct val="110000"/>
              </a:lnSpc>
              <a:spcBef>
                <a:spcPts val="5"/>
              </a:spcBef>
            </a:pPr>
            <a:endParaRPr lang="ru-RU" sz="1300" cap="none" spc="-5" dirty="0">
              <a:latin typeface="+mn-lt"/>
            </a:endParaRPr>
          </a:p>
        </p:txBody>
      </p:sp>
      <p:pic>
        <p:nvPicPr>
          <p:cNvPr id="2050" name="Picture 2" descr="Ivoclar Vivadent - AdheSE Self-Etching Bonding Agent Primer &amp; Bond 2 ...">
            <a:extLst>
              <a:ext uri="{FF2B5EF4-FFF2-40B4-BE49-F238E27FC236}">
                <a16:creationId xmlns:a16="http://schemas.microsoft.com/office/drawing/2014/main" id="{DB114FB7-E825-119A-978F-F749F3827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7" r="-2" b="-2"/>
          <a:stretch/>
        </p:blipFill>
        <p:spPr bwMode="auto">
          <a:xfrm>
            <a:off x="5837820" y="618517"/>
            <a:ext cx="2620849" cy="2504045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3m Espe Adper Easy One Self Etch Adhesive 5 Ml Bottle Dental Bond Free ...">
            <a:extLst>
              <a:ext uri="{FF2B5EF4-FFF2-40B4-BE49-F238E27FC236}">
                <a16:creationId xmlns:a16="http://schemas.microsoft.com/office/drawing/2014/main" id="{75D4F891-312B-6094-7712-A6302B684B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6" r="1" b="17939"/>
          <a:stretch/>
        </p:blipFill>
        <p:spPr bwMode="auto">
          <a:xfrm>
            <a:off x="5837820" y="3287153"/>
            <a:ext cx="2620849" cy="2504045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20EF05B-48CD-41DE-82FE-C25A5A300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C9DFF8EB-B522-4773-B8CF-C10622C1F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61493" y="887150"/>
            <a:ext cx="3078211" cy="4940394"/>
          </a:xfrm>
          <a:prstGeom prst="roundRect">
            <a:avLst>
              <a:gd name="adj" fmla="val 4448"/>
            </a:avLst>
          </a:prstGeom>
          <a:solidFill>
            <a:srgbClr val="FFFFFF"/>
          </a:solidFill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</a:pPr>
            <a:endParaRPr lang="en-US" sz="3200" cap="all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9CEA8406-5BFB-F1A1-B9C6-2A1928C424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55" r="19221" b="1"/>
          <a:stretch/>
        </p:blipFill>
        <p:spPr>
          <a:xfrm>
            <a:off x="5817336" y="1349992"/>
            <a:ext cx="2366524" cy="4014710"/>
          </a:xfrm>
          <a:prstGeom prst="rect">
            <a:avLst/>
          </a:prstGeom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6EA99E25-F57B-4182-929C-D5A100153A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id="{57388A49-889B-B654-4D2D-8BA1C54B4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1" y="1349992"/>
            <a:ext cx="4724400" cy="4441207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200" b="1" cap="none" dirty="0">
                <a:latin typeface="+mn-lt"/>
              </a:rPr>
              <a:t>О</a:t>
            </a:r>
            <a:r>
              <a:rPr lang="ru-RU" sz="2200" b="1" i="0" cap="none" dirty="0">
                <a:effectLst/>
                <a:latin typeface="+mn-lt"/>
              </a:rPr>
              <a:t>сма генерација ДАС </a:t>
            </a:r>
            <a:r>
              <a:rPr lang="ru-RU" sz="2200" b="0" i="0" cap="none" dirty="0">
                <a:solidFill>
                  <a:schemeClr val="tx1"/>
                </a:solidFill>
                <a:effectLst/>
                <a:latin typeface="+mn-lt"/>
              </a:rPr>
              <a:t>уведена је 2010. години. У новим агенсима, додавањем нано-пунила повећава се продирање мономера и дебљина хибридног слоја, што заузврат побољшава механичка својства. Нано-везујући агенси производе бољу чврстоћу везе на нивоу глеђи и дентина, апсорпцију напрезања и производе дужи век трајања. </a:t>
            </a:r>
            <a:endParaRPr lang="sr-Latn-RS" sz="2200" cap="none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0281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283" y="762000"/>
            <a:ext cx="7773338" cy="658641"/>
          </a:xfrm>
          <a:prstGeom prst="rect">
            <a:avLst/>
          </a:prstGeom>
        </p:spPr>
        <p:txBody>
          <a:bodyPr vert="horz" wrap="square" lIns="0" tIns="103631" rIns="0" bIns="0" rtlCol="0">
            <a:spAutoFit/>
          </a:bodyPr>
          <a:lstStyle/>
          <a:p>
            <a:pPr marL="3309620" marR="5080" indent="-2628265">
              <a:lnSpc>
                <a:spcPct val="100000"/>
              </a:lnSpc>
              <a:spcBef>
                <a:spcPts val="100"/>
              </a:spcBef>
            </a:pPr>
            <a:r>
              <a:rPr lang="sr-Cyrl-RS" dirty="0">
                <a:solidFill>
                  <a:schemeClr val="tx1"/>
                </a:solidFill>
              </a:rPr>
              <a:t>Механизам адхезије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0690" y="1905000"/>
            <a:ext cx="8262620" cy="37567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05104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cs typeface="Times New Roman"/>
              </a:rPr>
              <a:t>Основни </a:t>
            </a:r>
            <a:r>
              <a:rPr sz="2200" spc="-5" dirty="0" err="1">
                <a:cs typeface="Times New Roman"/>
              </a:rPr>
              <a:t>механизам</a:t>
            </a:r>
            <a:r>
              <a:rPr sz="2200" spc="-5" dirty="0">
                <a:cs typeface="Times New Roman"/>
              </a:rPr>
              <a:t> 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хезије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представља замену  неорганског </a:t>
            </a:r>
            <a:r>
              <a:rPr sz="2200" spc="-5" dirty="0">
                <a:cs typeface="Times New Roman"/>
              </a:rPr>
              <a:t>садржаја </a:t>
            </a:r>
            <a:r>
              <a:rPr sz="2200" spc="-10" dirty="0">
                <a:cs typeface="Times New Roman"/>
              </a:rPr>
              <a:t>завршног </a:t>
            </a:r>
            <a:r>
              <a:rPr sz="2200" spc="-5" dirty="0">
                <a:cs typeface="Times New Roman"/>
              </a:rPr>
              <a:t>дела </a:t>
            </a:r>
            <a:r>
              <a:rPr sz="2200" spc="-10" dirty="0">
                <a:cs typeface="Times New Roman"/>
              </a:rPr>
              <a:t>ткива глеђи </a:t>
            </a:r>
            <a:r>
              <a:rPr sz="2200" spc="-5" dirty="0">
                <a:cs typeface="Times New Roman"/>
              </a:rPr>
              <a:t>и  дентина мономерима </a:t>
            </a:r>
            <a:r>
              <a:rPr sz="2200" spc="-5" dirty="0" err="1">
                <a:cs typeface="Times New Roman"/>
              </a:rPr>
              <a:t>смоле</a:t>
            </a:r>
            <a:r>
              <a:rPr sz="2200" spc="-5" dirty="0">
                <a:cs typeface="Times New Roman"/>
              </a:rPr>
              <a:t> 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хезивног</a:t>
            </a:r>
            <a:r>
              <a:rPr sz="2200" spc="45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средства</a:t>
            </a:r>
            <a:r>
              <a:rPr lang="sr-Cyrl-RS" sz="2200" spc="-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који улазе у микропросторе створене</a:t>
            </a:r>
            <a:r>
              <a:rPr sz="2200" spc="10" dirty="0"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нагризањем</a:t>
            </a:r>
            <a:endParaRPr sz="2200" dirty="0">
              <a:cs typeface="Times New Roman"/>
            </a:endParaRPr>
          </a:p>
          <a:p>
            <a:pPr marL="355600" marR="2717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На основу процеса </a:t>
            </a:r>
            <a:r>
              <a:rPr sz="2200" spc="-5" dirty="0" err="1">
                <a:cs typeface="Times New Roman"/>
              </a:rPr>
              <a:t>те</a:t>
            </a:r>
            <a:r>
              <a:rPr sz="2200" spc="-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замене</a:t>
            </a:r>
            <a:r>
              <a:rPr lang="sr-Cyrl-RS" sz="2200" spc="-10" dirty="0">
                <a:cs typeface="Times New Roman"/>
              </a:rPr>
              <a:t>, ДАС се</a:t>
            </a:r>
            <a:r>
              <a:rPr sz="2200" spc="-1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могу </a:t>
            </a:r>
            <a:r>
              <a:rPr sz="2200" spc="-5" dirty="0" err="1">
                <a:cs typeface="Times New Roman"/>
              </a:rPr>
              <a:t>поделити</a:t>
            </a:r>
            <a:r>
              <a:rPr sz="2200" spc="-5" dirty="0">
                <a:cs typeface="Times New Roman"/>
              </a:rPr>
              <a:t> у </a:t>
            </a:r>
            <a:r>
              <a:rPr lang="sr-Cyrl-RS" sz="2200" spc="-5" dirty="0">
                <a:cs typeface="Times New Roman"/>
              </a:rPr>
              <a:t>две</a:t>
            </a:r>
            <a:r>
              <a:rPr sz="2200" spc="-5" dirty="0">
                <a:cs typeface="Times New Roman"/>
              </a:rPr>
              <a:t> групе</a:t>
            </a:r>
            <a:r>
              <a:rPr lang="sr-Cyrl-RS" sz="2200" spc="-5" dirty="0">
                <a:cs typeface="Times New Roman"/>
              </a:rPr>
              <a:t>:</a:t>
            </a:r>
            <a:endParaRPr sz="2200" dirty="0">
              <a:cs typeface="Times New Roman"/>
            </a:endParaRPr>
          </a:p>
          <a:p>
            <a:pPr marL="469900" marR="92710" indent="-457200">
              <a:lnSpc>
                <a:spcPct val="100000"/>
              </a:lnSpc>
              <a:spcBef>
                <a:spcPts val="675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sz="2200" spc="-10" dirty="0">
                <a:cs typeface="Times New Roman"/>
              </a:rPr>
              <a:t>А</a:t>
            </a:r>
            <a:r>
              <a:rPr lang="sr-Cyrl-RS" sz="2200" spc="-10" dirty="0">
                <a:cs typeface="Times New Roman"/>
              </a:rPr>
              <a:t>д</a:t>
            </a:r>
            <a:r>
              <a:rPr sz="2200" spc="-10" dirty="0" err="1">
                <a:cs typeface="Times New Roman"/>
              </a:rPr>
              <a:t>хезивна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средства која се </a:t>
            </a:r>
            <a:r>
              <a:rPr sz="2200" spc="-10" dirty="0">
                <a:cs typeface="Times New Roman"/>
              </a:rPr>
              <a:t>користе </a:t>
            </a:r>
            <a:r>
              <a:rPr sz="2200" spc="-5" dirty="0">
                <a:cs typeface="Times New Roman"/>
              </a:rPr>
              <a:t>са 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потпуним 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нагризањем глеђи и дентина-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i="1" dirty="0">
                <a:solidFill>
                  <a:srgbClr val="FF0000"/>
                </a:solidFill>
                <a:cs typeface="Times New Roman"/>
              </a:rPr>
              <a:t>total-etch</a:t>
            </a:r>
            <a:endParaRPr sz="2200" i="1" dirty="0"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67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sz="2200" b="1" spc="-5" dirty="0" err="1">
                <a:solidFill>
                  <a:srgbClr val="FF0000"/>
                </a:solidFill>
                <a:cs typeface="Times New Roman"/>
              </a:rPr>
              <a:t>Самонагризајућа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 атхезивна средства -</a:t>
            </a:r>
            <a:r>
              <a:rPr sz="2200" b="1" i="1" spc="-5" dirty="0">
                <a:solidFill>
                  <a:srgbClr val="FF0000"/>
                </a:solidFill>
                <a:cs typeface="Times New Roman"/>
              </a:rPr>
              <a:t>self</a:t>
            </a:r>
            <a:r>
              <a:rPr sz="2200" b="1" i="1" spc="60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sr-Latn-RS" sz="2200" b="1" i="1" spc="-5" dirty="0">
                <a:solidFill>
                  <a:srgbClr val="FF0000"/>
                </a:solidFill>
                <a:cs typeface="Times New Roman"/>
              </a:rPr>
              <a:t>–</a:t>
            </a:r>
            <a:r>
              <a:rPr sz="2200" b="1" i="1" spc="-5" dirty="0">
                <a:solidFill>
                  <a:srgbClr val="FF0000"/>
                </a:solidFill>
                <a:cs typeface="Times New Roman"/>
              </a:rPr>
              <a:t>etch</a:t>
            </a:r>
            <a:endParaRPr lang="sr-Cyrl-RS" sz="2200" b="1" i="1" spc="-5" dirty="0">
              <a:solidFill>
                <a:srgbClr val="FF0000"/>
              </a:solidFill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354965" algn="l"/>
                <a:tab pos="355600" algn="l"/>
              </a:tabLst>
            </a:pPr>
            <a:endParaRPr sz="2200" dirty="0"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DDDE267B-E820-4910-868D-BA40CFB93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9523"/>
            <a:ext cx="7543800" cy="6867522"/>
          </a:xfrm>
          <a:custGeom>
            <a:avLst/>
            <a:gdLst>
              <a:gd name="connsiteX0" fmla="*/ 1263465 w 10058400"/>
              <a:gd name="connsiteY0" fmla="*/ 0 h 6867522"/>
              <a:gd name="connsiteX1" fmla="*/ 8794935 w 10058400"/>
              <a:gd name="connsiteY1" fmla="*/ 0 h 6867522"/>
              <a:gd name="connsiteX2" fmla="*/ 8909975 w 10058400"/>
              <a:gd name="connsiteY2" fmla="*/ 132807 h 6867522"/>
              <a:gd name="connsiteX3" fmla="*/ 10058400 w 10058400"/>
              <a:gd name="connsiteY3" fmla="*/ 3331845 h 6867522"/>
              <a:gd name="connsiteX4" fmla="*/ 8751905 w 10058400"/>
              <a:gd name="connsiteY4" fmla="*/ 6713366 h 6867522"/>
              <a:gd name="connsiteX5" fmla="*/ 8604930 w 10058400"/>
              <a:gd name="connsiteY5" fmla="*/ 6867522 h 6867522"/>
              <a:gd name="connsiteX6" fmla="*/ 1453470 w 10058400"/>
              <a:gd name="connsiteY6" fmla="*/ 6867522 h 6867522"/>
              <a:gd name="connsiteX7" fmla="*/ 1306495 w 10058400"/>
              <a:gd name="connsiteY7" fmla="*/ 6713366 h 6867522"/>
              <a:gd name="connsiteX8" fmla="*/ 0 w 10058400"/>
              <a:gd name="connsiteY8" fmla="*/ 3331845 h 6867522"/>
              <a:gd name="connsiteX9" fmla="*/ 1148425 w 10058400"/>
              <a:gd name="connsiteY9" fmla="*/ 132807 h 686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58400" h="6867522">
                <a:moveTo>
                  <a:pt x="1263465" y="0"/>
                </a:moveTo>
                <a:lnTo>
                  <a:pt x="8794935" y="0"/>
                </a:lnTo>
                <a:lnTo>
                  <a:pt x="8909975" y="132807"/>
                </a:lnTo>
                <a:cubicBezTo>
                  <a:pt x="9627420" y="1002149"/>
                  <a:pt x="10058400" y="2116667"/>
                  <a:pt x="10058400" y="3331845"/>
                </a:cubicBezTo>
                <a:cubicBezTo>
                  <a:pt x="10058400" y="4633822"/>
                  <a:pt x="9563653" y="5820244"/>
                  <a:pt x="8751905" y="6713366"/>
                </a:cubicBezTo>
                <a:lnTo>
                  <a:pt x="8604930" y="6867522"/>
                </a:lnTo>
                <a:lnTo>
                  <a:pt x="1453470" y="6867522"/>
                </a:lnTo>
                <a:lnTo>
                  <a:pt x="1306495" y="6713366"/>
                </a:lnTo>
                <a:cubicBezTo>
                  <a:pt x="494747" y="5820244"/>
                  <a:pt x="0" y="4633822"/>
                  <a:pt x="0" y="3331845"/>
                </a:cubicBezTo>
                <a:cubicBezTo>
                  <a:pt x="0" y="2116667"/>
                  <a:pt x="430980" y="1002149"/>
                  <a:pt x="1148425" y="1328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33" name="Picture 1032">
            <a:extLst>
              <a:ext uri="{FF2B5EF4-FFF2-40B4-BE49-F238E27FC236}">
                <a16:creationId xmlns:a16="http://schemas.microsoft.com/office/drawing/2014/main" id="{FF3E25D7-C2F8-445D-AA42-C1163028D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Slika na kojoj se nalazi tekst, Plastična flaša, flaša, Rešenje&#10;&#10;Opis je automatski generisan">
            <a:extLst>
              <a:ext uri="{FF2B5EF4-FFF2-40B4-BE49-F238E27FC236}">
                <a16:creationId xmlns:a16="http://schemas.microsoft.com/office/drawing/2014/main" id="{8D042124-A6CB-8BCD-6BA5-83D1F60FE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1929" y="1408687"/>
            <a:ext cx="5560141" cy="403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667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>
            <a:extLst>
              <a:ext uri="{FF2B5EF4-FFF2-40B4-BE49-F238E27FC236}">
                <a16:creationId xmlns:a16="http://schemas.microsoft.com/office/drawing/2014/main" id="{25165CEB-3291-3780-7E26-116CE2F5E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Адхезивна </a:t>
            </a:r>
            <a:r>
              <a:rPr lang="ru-RU" sz="3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са </a:t>
            </a:r>
            <a:r>
              <a:rPr lang="ru-RU" sz="3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потпуним  </a:t>
            </a:r>
            <a:r>
              <a:rPr lang="ru-RU" sz="3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нагризањем глеђи и дентина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total-etch</a:t>
            </a:r>
            <a:br>
              <a:rPr lang="ru-RU" sz="3600" i="1" dirty="0">
                <a:cs typeface="Times New Roman"/>
              </a:rPr>
            </a:br>
            <a:endParaRPr lang="sr-Latn-RS" dirty="0"/>
          </a:p>
        </p:txBody>
      </p:sp>
      <p:sp>
        <p:nvSpPr>
          <p:cNvPr id="8" name="Čuvar mesta za sadržaj 7">
            <a:extLst>
              <a:ext uri="{FF2B5EF4-FFF2-40B4-BE49-F238E27FC236}">
                <a16:creationId xmlns:a16="http://schemas.microsoft.com/office/drawing/2014/main" id="{9DE76A53-D354-E731-DFAF-F1E5552379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6700" y="2229286"/>
            <a:ext cx="8610600" cy="4038600"/>
          </a:xfrm>
        </p:spPr>
        <p:txBody>
          <a:bodyPr>
            <a:normAutofit/>
          </a:bodyPr>
          <a:lstStyle/>
          <a:p>
            <a:pPr marL="355600" marR="876935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r>
              <a:rPr lang="sr-Cyrl-RS" sz="2200" b="1" cap="none" spc="-5" dirty="0">
                <a:solidFill>
                  <a:srgbClr val="CC3300"/>
                </a:solidFill>
                <a:cs typeface="Times New Roman"/>
              </a:rPr>
              <a:t>неопходно </a:t>
            </a:r>
            <a:r>
              <a:rPr lang="sr-Cyrl-RS" sz="2200" b="1" cap="none" dirty="0">
                <a:solidFill>
                  <a:srgbClr val="CC3300"/>
                </a:solidFill>
                <a:cs typeface="Times New Roman"/>
              </a:rPr>
              <a:t>је </a:t>
            </a:r>
            <a:r>
              <a:rPr lang="sr-Cyrl-RS" sz="2200" b="1" cap="none" spc="-10" dirty="0">
                <a:solidFill>
                  <a:srgbClr val="CC3300"/>
                </a:solidFill>
                <a:cs typeface="Times New Roman"/>
              </a:rPr>
              <a:t>испирање  </a:t>
            </a:r>
            <a:r>
              <a:rPr lang="sr-Cyrl-RS" sz="2200" b="1" cap="none" spc="-5" dirty="0">
                <a:solidFill>
                  <a:srgbClr val="CC3300"/>
                </a:solidFill>
                <a:cs typeface="Times New Roman"/>
              </a:rPr>
              <a:t>киселине после </a:t>
            </a:r>
            <a:r>
              <a:rPr lang="sr-Cyrl-RS" sz="2200" b="1" cap="none" spc="-10" dirty="0" err="1">
                <a:solidFill>
                  <a:srgbClr val="CC3300"/>
                </a:solidFill>
                <a:cs typeface="Times New Roman"/>
              </a:rPr>
              <a:t>кондиционирања</a:t>
            </a:r>
            <a:r>
              <a:rPr lang="sr-Cyrl-RS" sz="2200" b="1" cap="none" spc="-10" dirty="0">
                <a:solidFill>
                  <a:srgbClr val="CC3300"/>
                </a:solidFill>
                <a:cs typeface="Times New Roman"/>
              </a:rPr>
              <a:t> </a:t>
            </a:r>
            <a:r>
              <a:rPr lang="sr-Cyrl-RS" sz="2200" b="1" cap="none" spc="-5" dirty="0">
                <a:solidFill>
                  <a:srgbClr val="CC3300"/>
                </a:solidFill>
                <a:cs typeface="Times New Roman"/>
              </a:rPr>
              <a:t>глеђи </a:t>
            </a:r>
            <a:r>
              <a:rPr lang="sr-Cyrl-RS" sz="2200" b="1" cap="none" dirty="0">
                <a:solidFill>
                  <a:srgbClr val="CC3300"/>
                </a:solidFill>
                <a:cs typeface="Times New Roman"/>
              </a:rPr>
              <a:t>и  </a:t>
            </a:r>
            <a:r>
              <a:rPr lang="sr-Cyrl-RS" sz="2200" b="1" cap="none" spc="-5" dirty="0">
                <a:solidFill>
                  <a:srgbClr val="CC3300"/>
                </a:solidFill>
                <a:cs typeface="Times New Roman"/>
              </a:rPr>
              <a:t>дентина</a:t>
            </a:r>
            <a:endParaRPr lang="sr-Cyrl-RS" sz="2200" cap="none" dirty="0">
              <a:cs typeface="Times New Roman"/>
            </a:endParaRPr>
          </a:p>
          <a:p>
            <a:pPr marL="355600" marR="34925" indent="-342900">
              <a:lnSpc>
                <a:spcPct val="100000"/>
              </a:lnSpc>
              <a:spcBef>
                <a:spcPts val="575"/>
              </a:spcBef>
              <a:tabLst>
                <a:tab pos="354965" algn="l"/>
                <a:tab pos="355600" algn="l"/>
              </a:tabLst>
            </a:pPr>
            <a:r>
              <a:rPr lang="sr-Cyrl-RS" sz="2200" cap="none" spc="-5" dirty="0">
                <a:cs typeface="Times New Roman"/>
              </a:rPr>
              <a:t>средства</a:t>
            </a:r>
            <a:r>
              <a:rPr lang="sr-Cyrl-RS" sz="2200" cap="none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lang="sr-Cyrl-RS" sz="2200" b="1" cap="none" dirty="0">
                <a:solidFill>
                  <a:srgbClr val="FF0000"/>
                </a:solidFill>
                <a:cs typeface="Times New Roman"/>
              </a:rPr>
              <a:t>у 3 </a:t>
            </a:r>
            <a:r>
              <a:rPr lang="sr-Cyrl-RS" sz="2200" b="1" cap="none" spc="-5" dirty="0">
                <a:solidFill>
                  <a:srgbClr val="FF0000"/>
                </a:solidFill>
                <a:cs typeface="Times New Roman"/>
              </a:rPr>
              <a:t>корака </a:t>
            </a:r>
            <a:r>
              <a:rPr lang="sr-Cyrl-RS" sz="2200" cap="none" dirty="0">
                <a:cs typeface="Times New Roman"/>
              </a:rPr>
              <a:t>– </a:t>
            </a:r>
            <a:r>
              <a:rPr lang="sr-Cyrl-RS" sz="2200" cap="none" spc="-5" dirty="0">
                <a:cs typeface="Times New Roman"/>
              </a:rPr>
              <a:t>нагризање глеђи и дентина </a:t>
            </a:r>
            <a:r>
              <a:rPr lang="sr-Cyrl-RS" sz="2200" cap="none" dirty="0">
                <a:cs typeface="Times New Roman"/>
              </a:rPr>
              <a:t>фосфорном</a:t>
            </a:r>
            <a:r>
              <a:rPr lang="sr-Cyrl-RS" sz="2200" cap="none" spc="-40" dirty="0">
                <a:cs typeface="Times New Roman"/>
              </a:rPr>
              <a:t> </a:t>
            </a:r>
            <a:r>
              <a:rPr lang="sr-Cyrl-RS" sz="2200" cap="none" dirty="0">
                <a:cs typeface="Times New Roman"/>
              </a:rPr>
              <a:t>киселином, </a:t>
            </a:r>
            <a:r>
              <a:rPr lang="sr-Cyrl-RS" sz="2200" cap="none" dirty="0" err="1">
                <a:cs typeface="Times New Roman"/>
              </a:rPr>
              <a:t>кондиционирање</a:t>
            </a:r>
            <a:r>
              <a:rPr lang="sr-Cyrl-RS" sz="2200" cap="none" spc="-95" dirty="0">
                <a:cs typeface="Times New Roman"/>
              </a:rPr>
              <a:t> </a:t>
            </a:r>
            <a:r>
              <a:rPr lang="sr-Cyrl-RS" sz="2200" cap="none" dirty="0">
                <a:cs typeface="Times New Roman"/>
              </a:rPr>
              <a:t>дентина </a:t>
            </a:r>
            <a:r>
              <a:rPr lang="sr-Cyrl-RS" sz="2200" cap="none" spc="-5" dirty="0" err="1">
                <a:cs typeface="Times New Roman"/>
              </a:rPr>
              <a:t>прајмерима</a:t>
            </a:r>
            <a:r>
              <a:rPr lang="sr-Cyrl-RS" sz="2200" cap="none" spc="-5" dirty="0">
                <a:cs typeface="Times New Roman"/>
              </a:rPr>
              <a:t>,</a:t>
            </a:r>
            <a:r>
              <a:rPr lang="sr-Cyrl-RS" sz="2200" cap="none" spc="-40" dirty="0">
                <a:cs typeface="Times New Roman"/>
              </a:rPr>
              <a:t> </a:t>
            </a:r>
            <a:r>
              <a:rPr lang="sr-Cyrl-RS" sz="2200" cap="none" dirty="0">
                <a:cs typeface="Times New Roman"/>
              </a:rPr>
              <a:t>апликација адхезивног средства</a:t>
            </a:r>
            <a:r>
              <a:rPr lang="sr-Cyrl-RS" sz="2200" cap="none" spc="-85" dirty="0">
                <a:cs typeface="Times New Roman"/>
              </a:rPr>
              <a:t> </a:t>
            </a:r>
          </a:p>
          <a:p>
            <a:pPr marL="355600" marR="34925" indent="-342900">
              <a:lnSpc>
                <a:spcPct val="100000"/>
              </a:lnSpc>
              <a:spcBef>
                <a:spcPts val="575"/>
              </a:spcBef>
              <a:tabLst>
                <a:tab pos="354965" algn="l"/>
                <a:tab pos="355600" algn="l"/>
              </a:tabLst>
            </a:pPr>
            <a:r>
              <a:rPr lang="sr-Cyrl-RS" sz="2200" cap="none" spc="-5" dirty="0" err="1">
                <a:cs typeface="Times New Roman"/>
              </a:rPr>
              <a:t>атхезивни</a:t>
            </a:r>
            <a:r>
              <a:rPr lang="sr-Cyrl-RS" sz="2200" cap="none" spc="-5" dirty="0">
                <a:cs typeface="Times New Roman"/>
              </a:rPr>
              <a:t> </a:t>
            </a:r>
            <a:r>
              <a:rPr lang="sr-Cyrl-RS" sz="2200" cap="none" dirty="0">
                <a:cs typeface="Times New Roman"/>
              </a:rPr>
              <a:t>системи </a:t>
            </a:r>
            <a:r>
              <a:rPr lang="sr-Cyrl-RS" sz="2200" b="1" cap="none" dirty="0">
                <a:solidFill>
                  <a:srgbClr val="FF0000"/>
                </a:solidFill>
                <a:cs typeface="Times New Roman"/>
              </a:rPr>
              <a:t>у 2 </a:t>
            </a:r>
            <a:r>
              <a:rPr lang="sr-Cyrl-RS" sz="2200" b="1" cap="none" spc="-5" dirty="0">
                <a:solidFill>
                  <a:srgbClr val="FF0000"/>
                </a:solidFill>
                <a:cs typeface="Times New Roman"/>
              </a:rPr>
              <a:t>корака</a:t>
            </a:r>
            <a:r>
              <a:rPr lang="sr-Cyrl-RS" sz="2200" b="1" cap="none" spc="-25" dirty="0">
                <a:solidFill>
                  <a:srgbClr val="FF0000"/>
                </a:solidFill>
                <a:cs typeface="Times New Roman"/>
              </a:rPr>
              <a:t> </a:t>
            </a:r>
            <a:r>
              <a:rPr lang="sr-Cyrl-RS" sz="2200" cap="none" dirty="0">
                <a:cs typeface="Times New Roman"/>
              </a:rPr>
              <a:t>са </a:t>
            </a:r>
            <a:r>
              <a:rPr lang="sr-Cyrl-RS" sz="2200" cap="none" spc="-5" dirty="0">
                <a:cs typeface="Times New Roman"/>
              </a:rPr>
              <a:t>тоталним нагризањем глеђи </a:t>
            </a:r>
            <a:r>
              <a:rPr lang="sr-Cyrl-RS" sz="2200" cap="none" dirty="0">
                <a:cs typeface="Times New Roman"/>
              </a:rPr>
              <a:t>и  дентина </a:t>
            </a:r>
            <a:r>
              <a:rPr lang="sr-Cyrl-RS" sz="2200" b="1" cap="none" spc="-5" dirty="0">
                <a:solidFill>
                  <a:srgbClr val="6600CC"/>
                </a:solidFill>
                <a:cs typeface="Times New Roman"/>
              </a:rPr>
              <a:t>где </a:t>
            </a:r>
            <a:r>
              <a:rPr lang="sr-Cyrl-RS" sz="2200" b="1" cap="none" dirty="0">
                <a:solidFill>
                  <a:srgbClr val="6600CC"/>
                </a:solidFill>
                <a:cs typeface="Times New Roman"/>
              </a:rPr>
              <a:t>су  </a:t>
            </a:r>
            <a:r>
              <a:rPr lang="sr-Cyrl-RS" sz="2200" b="1" cap="none" spc="-5" dirty="0" err="1">
                <a:solidFill>
                  <a:srgbClr val="6600CC"/>
                </a:solidFill>
                <a:cs typeface="Times New Roman"/>
              </a:rPr>
              <a:t>прајмер</a:t>
            </a:r>
            <a:r>
              <a:rPr lang="sr-Cyrl-RS" sz="2200" b="1" cap="none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lang="sr-Cyrl-RS" sz="2200" b="1" cap="none" dirty="0">
                <a:solidFill>
                  <a:srgbClr val="6600CC"/>
                </a:solidFill>
                <a:cs typeface="Times New Roman"/>
              </a:rPr>
              <a:t>и </a:t>
            </a:r>
            <a:r>
              <a:rPr lang="sr-Cyrl-RS" sz="2200" b="1" cap="none" dirty="0" err="1">
                <a:solidFill>
                  <a:srgbClr val="6600CC"/>
                </a:solidFill>
                <a:cs typeface="Times New Roman"/>
              </a:rPr>
              <a:t>бонд</a:t>
            </a:r>
            <a:r>
              <a:rPr lang="sr-Cyrl-RS" sz="2200" b="1" cap="none" dirty="0">
                <a:solidFill>
                  <a:srgbClr val="6600CC"/>
                </a:solidFill>
                <a:cs typeface="Times New Roman"/>
              </a:rPr>
              <a:t> у једној</a:t>
            </a:r>
            <a:r>
              <a:rPr lang="sr-Cyrl-RS" sz="2200" b="1" cap="none" spc="-35" dirty="0">
                <a:solidFill>
                  <a:srgbClr val="6600CC"/>
                </a:solidFill>
                <a:cs typeface="Times New Roman"/>
              </a:rPr>
              <a:t> </a:t>
            </a:r>
            <a:r>
              <a:rPr lang="sr-Cyrl-RS" sz="2200" b="1" cap="none" dirty="0">
                <a:solidFill>
                  <a:srgbClr val="6600CC"/>
                </a:solidFill>
                <a:cs typeface="Times New Roman"/>
              </a:rPr>
              <a:t>бочици</a:t>
            </a:r>
            <a:endParaRPr lang="sr-Cyrl-RS" sz="2200" cap="none" dirty="0">
              <a:cs typeface="Times New Roman"/>
            </a:endParaRPr>
          </a:p>
          <a:p>
            <a:pPr marL="355600" marR="742950" indent="-342900">
              <a:lnSpc>
                <a:spcPct val="100000"/>
              </a:lnSpc>
              <a:spcBef>
                <a:spcPts val="580"/>
              </a:spcBef>
              <a:tabLst>
                <a:tab pos="354965" algn="l"/>
                <a:tab pos="355600" algn="l"/>
              </a:tabLst>
            </a:pPr>
            <a:r>
              <a:rPr lang="sr-Cyrl-RS" sz="2200" cap="none" spc="-10" dirty="0">
                <a:cs typeface="Times New Roman"/>
              </a:rPr>
              <a:t>ови </a:t>
            </a:r>
            <a:r>
              <a:rPr lang="sr-Cyrl-RS" sz="2200" cap="none" dirty="0">
                <a:cs typeface="Times New Roman"/>
              </a:rPr>
              <a:t>системи се </a:t>
            </a:r>
            <a:r>
              <a:rPr lang="sr-Cyrl-RS" sz="2200" cap="none" spc="-5" dirty="0">
                <a:cs typeface="Times New Roman"/>
              </a:rPr>
              <a:t>најчешће  употребљавају </a:t>
            </a:r>
            <a:r>
              <a:rPr lang="sr-Cyrl-RS" sz="2200" cap="none" dirty="0">
                <a:cs typeface="Times New Roman"/>
              </a:rPr>
              <a:t>с </a:t>
            </a:r>
            <a:r>
              <a:rPr lang="sr-Cyrl-RS" sz="2200" cap="none" spc="-5" dirty="0">
                <a:cs typeface="Times New Roman"/>
              </a:rPr>
              <a:t>тим што </a:t>
            </a:r>
            <a:r>
              <a:rPr lang="sr-Cyrl-RS" sz="2200" cap="none" dirty="0">
                <a:cs typeface="Times New Roman"/>
              </a:rPr>
              <a:t>су  двофазни </a:t>
            </a:r>
            <a:r>
              <a:rPr lang="sr-Cyrl-RS" sz="2200" cap="none" spc="-5" dirty="0">
                <a:cs typeface="Times New Roman"/>
              </a:rPr>
              <a:t>осетљивији </a:t>
            </a:r>
            <a:r>
              <a:rPr lang="sr-Cyrl-RS" sz="2200" cap="none" dirty="0">
                <a:cs typeface="Times New Roman"/>
              </a:rPr>
              <a:t>од  трофазних</a:t>
            </a:r>
          </a:p>
          <a:p>
            <a:endParaRPr lang="sr-Latn-R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228600"/>
            <a:ext cx="793877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pc="-1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Самонагризајућа</a:t>
            </a:r>
            <a:r>
              <a:rPr lang="sr-Cyrl-RS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sr-Cyrl-RS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Адхезивна </a:t>
            </a:r>
            <a:r>
              <a:rPr lang="ru-RU" sz="36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br>
              <a:rPr lang="ru-RU" sz="36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6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-etch</a:t>
            </a:r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2755" y="2286000"/>
            <a:ext cx="8238490" cy="326563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5875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RS" sz="2200" spc="-5" dirty="0">
                <a:cs typeface="Times New Roman"/>
              </a:rPr>
              <a:t>Садрже </a:t>
            </a:r>
            <a:r>
              <a:rPr sz="2200" dirty="0" err="1">
                <a:cs typeface="Times New Roman"/>
              </a:rPr>
              <a:t>мономере</a:t>
            </a:r>
            <a:r>
              <a:rPr lang="sr-Cyrl-RS" sz="2200" dirty="0">
                <a:cs typeface="Times New Roman"/>
              </a:rPr>
              <a:t> и код њих се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5" dirty="0" err="1">
                <a:solidFill>
                  <a:srgbClr val="6F2F9F"/>
                </a:solidFill>
                <a:cs typeface="Times New Roman"/>
              </a:rPr>
              <a:t>истовремено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dirty="0" err="1">
                <a:solidFill>
                  <a:srgbClr val="6F2F9F"/>
                </a:solidFill>
                <a:cs typeface="Times New Roman"/>
              </a:rPr>
              <a:t>одвија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spc="-5" dirty="0" err="1">
                <a:solidFill>
                  <a:srgbClr val="6F2F9F"/>
                </a:solidFill>
                <a:cs typeface="Times New Roman"/>
              </a:rPr>
              <a:t>процес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деминерализације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тврдих </a:t>
            </a:r>
            <a:r>
              <a:rPr sz="2200" b="1" dirty="0" err="1">
                <a:solidFill>
                  <a:srgbClr val="6F2F9F"/>
                </a:solidFill>
                <a:cs typeface="Times New Roman"/>
              </a:rPr>
              <a:t>зубних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ткива 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и инфилтрација мономерне</a:t>
            </a:r>
            <a:r>
              <a:rPr sz="2200" b="1" spc="-90" dirty="0">
                <a:solidFill>
                  <a:srgbClr val="6F2F9F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смоле</a:t>
            </a:r>
            <a:endParaRPr sz="2200" dirty="0">
              <a:cs typeface="Times New Roman"/>
            </a:endParaRPr>
          </a:p>
          <a:p>
            <a:pPr marL="355600" marR="78232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Овде </a:t>
            </a:r>
            <a:r>
              <a:rPr sz="2200" dirty="0">
                <a:cs typeface="Times New Roman"/>
              </a:rPr>
              <a:t>спадају самонагризајући</a:t>
            </a:r>
            <a:r>
              <a:rPr sz="2200" spc="-12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атхезивни  системи </a:t>
            </a:r>
            <a:r>
              <a:rPr sz="2200" b="1" dirty="0">
                <a:solidFill>
                  <a:srgbClr val="6F2F9F"/>
                </a:solidFill>
                <a:cs typeface="Times New Roman"/>
              </a:rPr>
              <a:t>VI иVII </a:t>
            </a:r>
            <a:r>
              <a:rPr sz="2200" dirty="0">
                <a:cs typeface="Times New Roman"/>
              </a:rPr>
              <a:t>генерације </a:t>
            </a:r>
            <a:r>
              <a:rPr sz="2200" spc="-5" dirty="0">
                <a:cs typeface="Times New Roman"/>
              </a:rPr>
              <a:t>где</a:t>
            </a:r>
            <a:r>
              <a:rPr sz="2200" spc="-85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после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апликације</a:t>
            </a:r>
            <a:r>
              <a:rPr sz="2200" dirty="0">
                <a:cs typeface="Times New Roman"/>
              </a:rPr>
              <a:t> кондиционера </a:t>
            </a:r>
            <a:r>
              <a:rPr sz="2200" b="1" spc="-5" dirty="0">
                <a:solidFill>
                  <a:srgbClr val="6F2F9F"/>
                </a:solidFill>
                <a:cs typeface="Times New Roman"/>
              </a:rPr>
              <a:t>није потребно  испирање </a:t>
            </a:r>
            <a:r>
              <a:rPr sz="2200" dirty="0">
                <a:cs typeface="Times New Roman"/>
              </a:rPr>
              <a:t>кавитета </a:t>
            </a:r>
            <a:endParaRPr lang="sr-Cyrl-RS" sz="2200" dirty="0">
              <a:cs typeface="Times New Roman"/>
            </a:endParaRPr>
          </a:p>
          <a:p>
            <a:pPr marL="355600" marR="78232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RS" sz="2200" dirty="0">
                <a:cs typeface="Times New Roman"/>
              </a:rPr>
              <a:t>С</a:t>
            </a:r>
            <a:r>
              <a:rPr sz="2200" dirty="0" err="1">
                <a:cs typeface="Times New Roman"/>
              </a:rPr>
              <a:t>амонагризајући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прајмер</a:t>
            </a:r>
            <a:r>
              <a:rPr sz="2200" dirty="0">
                <a:cs typeface="Times New Roman"/>
              </a:rPr>
              <a:t>  се не </a:t>
            </a:r>
            <a:r>
              <a:rPr sz="2200" spc="-5" dirty="0">
                <a:cs typeface="Times New Roman"/>
              </a:rPr>
              <a:t>испира </a:t>
            </a:r>
            <a:r>
              <a:rPr sz="2200" dirty="0">
                <a:cs typeface="Times New Roman"/>
              </a:rPr>
              <a:t>за разлику од</a:t>
            </a:r>
            <a:r>
              <a:rPr sz="2200" spc="-7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ортофосфорне</a:t>
            </a:r>
            <a:r>
              <a:rPr lang="sr-Cyrl-RS" sz="2200" dirty="0">
                <a:cs typeface="Times New Roman"/>
              </a:rPr>
              <a:t> </a:t>
            </a:r>
            <a:r>
              <a:rPr sz="2200" dirty="0" err="1">
                <a:cs typeface="Times New Roman"/>
              </a:rPr>
              <a:t>киселине</a:t>
            </a:r>
            <a:r>
              <a:rPr sz="2200" dirty="0">
                <a:cs typeface="Times New Roman"/>
              </a:rPr>
              <a:t> код а</a:t>
            </a:r>
            <a:r>
              <a:rPr lang="sr-Cyrl-RS" sz="2200" dirty="0">
                <a:cs typeface="Times New Roman"/>
              </a:rPr>
              <a:t>д</a:t>
            </a:r>
            <a:r>
              <a:rPr sz="2200" dirty="0" err="1">
                <a:cs typeface="Times New Roman"/>
              </a:rPr>
              <a:t>хезива</a:t>
            </a:r>
            <a:r>
              <a:rPr sz="2200" dirty="0">
                <a:cs typeface="Times New Roman"/>
              </a:rPr>
              <a:t> са</a:t>
            </a:r>
            <a:r>
              <a:rPr sz="2200" spc="-8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потпуним  </a:t>
            </a:r>
            <a:r>
              <a:rPr sz="2200" dirty="0">
                <a:cs typeface="Times New Roman"/>
              </a:rPr>
              <a:t>нагризањем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2386" y="443919"/>
            <a:ext cx="793877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chemeClr val="tx1"/>
                </a:solidFill>
              </a:rPr>
              <a:t>Самонагризајућа </a:t>
            </a:r>
            <a:r>
              <a:rPr dirty="0">
                <a:solidFill>
                  <a:schemeClr val="tx1"/>
                </a:solidFill>
              </a:rPr>
              <a:t>атхезивна</a:t>
            </a:r>
            <a:r>
              <a:rPr spc="-50" dirty="0">
                <a:solidFill>
                  <a:schemeClr val="tx1"/>
                </a:solidFill>
              </a:rPr>
              <a:t> </a:t>
            </a:r>
            <a:r>
              <a:rPr spc="-5" dirty="0">
                <a:solidFill>
                  <a:schemeClr val="tx1"/>
                </a:solidFill>
              </a:rPr>
              <a:t>средстава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4553" y="1981200"/>
            <a:ext cx="8814435" cy="45236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6600CC"/>
                </a:solidFill>
                <a:cs typeface="Times New Roman"/>
              </a:rPr>
              <a:t>Двофазни адхезиви VI </a:t>
            </a:r>
            <a:r>
              <a:rPr sz="2200" spc="-10" dirty="0">
                <a:cs typeface="Times New Roman"/>
              </a:rPr>
              <a:t>генерација </a:t>
            </a:r>
            <a:r>
              <a:rPr sz="2200" spc="-5" dirty="0">
                <a:cs typeface="Times New Roman"/>
              </a:rPr>
              <a:t>у првој фази</a:t>
            </a:r>
            <a:r>
              <a:rPr sz="2200" spc="2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се</a:t>
            </a:r>
            <a:endParaRPr sz="2200" dirty="0">
              <a:cs typeface="Times New Roman"/>
            </a:endParaRPr>
          </a:p>
          <a:p>
            <a:pPr marL="355600" marR="218440" algn="just">
              <a:lnSpc>
                <a:spcPct val="100000"/>
              </a:lnSpc>
            </a:pPr>
            <a:r>
              <a:rPr sz="2200" spc="-5" dirty="0">
                <a:cs typeface="Times New Roman"/>
              </a:rPr>
              <a:t>апликује самонагризајући прајмер који садржи </a:t>
            </a:r>
            <a:r>
              <a:rPr sz="2200" spc="-10" dirty="0">
                <a:cs typeface="Times New Roman"/>
              </a:rPr>
              <a:t>киселе  </a:t>
            </a:r>
            <a:r>
              <a:rPr sz="2200" spc="-5" dirty="0">
                <a:cs typeface="Times New Roman"/>
              </a:rPr>
              <a:t>мономере који се не испира у </a:t>
            </a:r>
            <a:r>
              <a:rPr sz="2200" dirty="0">
                <a:cs typeface="Times New Roman"/>
              </a:rPr>
              <a:t>другој </a:t>
            </a:r>
            <a:r>
              <a:rPr sz="2200" spc="-5" dirty="0">
                <a:cs typeface="Times New Roman"/>
              </a:rPr>
              <a:t>фази се </a:t>
            </a:r>
            <a:r>
              <a:rPr sz="2200" spc="-10" dirty="0" err="1">
                <a:cs typeface="Times New Roman"/>
              </a:rPr>
              <a:t>апликује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</a:t>
            </a:r>
            <a:endParaRPr sz="2200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6600CC"/>
                </a:solidFill>
                <a:cs typeface="Times New Roman"/>
              </a:rPr>
              <a:t>Једнофазни 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самонагризајући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3333FF"/>
                </a:solidFill>
                <a:cs typeface="Times New Roman"/>
              </a:rPr>
              <a:t>а</a:t>
            </a:r>
            <a:r>
              <a:rPr lang="sr-Cyrl-RS" sz="2200" b="1" spc="-5" dirty="0">
                <a:solidFill>
                  <a:srgbClr val="3333FF"/>
                </a:solidFill>
                <a:cs typeface="Times New Roman"/>
              </a:rPr>
              <a:t>д</a:t>
            </a:r>
            <a:r>
              <a:rPr sz="2200" b="1" spc="-5" dirty="0" err="1">
                <a:solidFill>
                  <a:srgbClr val="3333FF"/>
                </a:solidFill>
                <a:cs typeface="Times New Roman"/>
              </a:rPr>
              <a:t>хезиви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VII </a:t>
            </a:r>
            <a:r>
              <a:rPr sz="2200" spc="-10" dirty="0" err="1">
                <a:cs typeface="Times New Roman"/>
              </a:rPr>
              <a:t>генерациј</a:t>
            </a:r>
            <a:r>
              <a:rPr lang="sr-Cyrl-RS" sz="2200" spc="-10" dirty="0">
                <a:cs typeface="Times New Roman"/>
              </a:rPr>
              <a:t>е</a:t>
            </a:r>
            <a:r>
              <a:rPr sz="2200" spc="-10" dirty="0">
                <a:solidFill>
                  <a:srgbClr val="001F5F"/>
                </a:solidFill>
                <a:cs typeface="Times New Roman"/>
              </a:rPr>
              <a:t> </a:t>
            </a:r>
            <a:r>
              <a:rPr sz="2200" spc="-10" dirty="0">
                <a:cs typeface="Times New Roman"/>
              </a:rPr>
              <a:t>повезују </a:t>
            </a:r>
            <a:r>
              <a:rPr sz="2200" spc="-5" dirty="0">
                <a:cs typeface="Times New Roman"/>
              </a:rPr>
              <a:t>нагризање, </a:t>
            </a:r>
            <a:r>
              <a:rPr sz="2200" spc="-10" dirty="0">
                <a:cs typeface="Times New Roman"/>
              </a:rPr>
              <a:t>прајмер </a:t>
            </a:r>
            <a:r>
              <a:rPr sz="2200" spc="-5" dirty="0">
                <a:cs typeface="Times New Roman"/>
              </a:rPr>
              <a:t>и 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</a:t>
            </a:r>
            <a:r>
              <a:rPr sz="2200" spc="-5" dirty="0">
                <a:cs typeface="Times New Roman"/>
              </a:rPr>
              <a:t> у једну</a:t>
            </a:r>
            <a:r>
              <a:rPr sz="2200" spc="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фазу</a:t>
            </a:r>
            <a:endParaRPr sz="2200" dirty="0">
              <a:cs typeface="Times New Roman"/>
            </a:endParaRPr>
          </a:p>
          <a:p>
            <a:pPr marL="355600" marR="427355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Постоје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10" dirty="0">
                <a:solidFill>
                  <a:srgbClr val="C00000"/>
                </a:solidFill>
                <a:cs typeface="Times New Roman"/>
              </a:rPr>
              <a:t>двокомпонентни </a:t>
            </a:r>
            <a:r>
              <a:rPr sz="2200" b="1" spc="-5" dirty="0" err="1">
                <a:solidFill>
                  <a:srgbClr val="C00000"/>
                </a:solidFill>
                <a:cs typeface="Times New Roman"/>
              </a:rPr>
              <a:t>једнофазни</a:t>
            </a:r>
            <a:r>
              <a:rPr sz="2200" b="1" spc="-5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b="1" spc="-10" dirty="0">
                <a:solidFill>
                  <a:srgbClr val="C00000"/>
                </a:solidFill>
                <a:cs typeface="Times New Roman"/>
              </a:rPr>
              <a:t>а</a:t>
            </a:r>
            <a:r>
              <a:rPr lang="sr-Cyrl-RS" sz="2200" b="1" spc="-10" dirty="0">
                <a:solidFill>
                  <a:srgbClr val="C00000"/>
                </a:solidFill>
                <a:cs typeface="Times New Roman"/>
              </a:rPr>
              <a:t>д</a:t>
            </a:r>
            <a:r>
              <a:rPr sz="2200" b="1" spc="-10" dirty="0" err="1">
                <a:solidFill>
                  <a:srgbClr val="C00000"/>
                </a:solidFill>
                <a:cs typeface="Times New Roman"/>
              </a:rPr>
              <a:t>хезиви</a:t>
            </a:r>
            <a:r>
              <a:rPr sz="2200" b="1" spc="-10" dirty="0">
                <a:solidFill>
                  <a:srgbClr val="C00000"/>
                </a:solidFill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код којих се две компоненте мешају </a:t>
            </a:r>
            <a:r>
              <a:rPr sz="2200" spc="-5" dirty="0" err="1">
                <a:cs typeface="Times New Roman"/>
              </a:rPr>
              <a:t>непосредно</a:t>
            </a:r>
            <a:r>
              <a:rPr sz="2200" spc="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пре</a:t>
            </a:r>
            <a:r>
              <a:rPr lang="sr-Cyrl-RS" sz="2200" spc="-10" dirty="0">
                <a:cs typeface="Times New Roman"/>
              </a:rPr>
              <a:t> </a:t>
            </a:r>
            <a:r>
              <a:rPr sz="2200" spc="-5" dirty="0" err="1">
                <a:cs typeface="Times New Roman"/>
              </a:rPr>
              <a:t>апликације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C00000"/>
                </a:solidFill>
                <a:cs typeface="Times New Roman"/>
              </a:rPr>
              <a:t>All- </a:t>
            </a:r>
            <a:r>
              <a:rPr sz="2200" b="1" dirty="0">
                <a:solidFill>
                  <a:srgbClr val="C00000"/>
                </a:solidFill>
                <a:cs typeface="Times New Roman"/>
              </a:rPr>
              <a:t>in-one </a:t>
            </a:r>
            <a:r>
              <a:rPr sz="2200" spc="-5" dirty="0">
                <a:cs typeface="Times New Roman"/>
              </a:rPr>
              <a:t>који садрже све компоненте у </a:t>
            </a:r>
            <a:r>
              <a:rPr lang="sr-Cyrl-RS" sz="2200" spc="-5" dirty="0">
                <a:cs typeface="Times New Roman"/>
              </a:rPr>
              <a:t>једној </a:t>
            </a:r>
            <a:r>
              <a:rPr sz="2200" dirty="0" err="1">
                <a:cs typeface="Times New Roman"/>
              </a:rPr>
              <a:t>бочици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cs typeface="Times New Roman"/>
              </a:rPr>
              <a:t>А</a:t>
            </a:r>
            <a:r>
              <a:rPr lang="sr-Cyrl-RS" sz="2200" spc="-10" dirty="0">
                <a:cs typeface="Times New Roman"/>
              </a:rPr>
              <a:t>д</a:t>
            </a:r>
            <a:r>
              <a:rPr sz="2200" spc="-10" dirty="0" err="1">
                <a:cs typeface="Times New Roman"/>
              </a:rPr>
              <a:t>хезиви</a:t>
            </a:r>
            <a:r>
              <a:rPr sz="2200" spc="-1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код којих је </a:t>
            </a:r>
            <a:r>
              <a:rPr sz="2200" spc="-10" dirty="0">
                <a:cs typeface="Times New Roman"/>
              </a:rPr>
              <a:t>већа </a:t>
            </a:r>
            <a:r>
              <a:rPr sz="2200" spc="-5" dirty="0">
                <a:cs typeface="Times New Roman"/>
              </a:rPr>
              <a:t>киселост – боља је</a:t>
            </a:r>
            <a:r>
              <a:rPr sz="2200" spc="85" dirty="0">
                <a:cs typeface="Times New Roman"/>
              </a:rPr>
              <a:t> </a:t>
            </a:r>
            <a:r>
              <a:rPr sz="2200" spc="-10" dirty="0" err="1">
                <a:cs typeface="Times New Roman"/>
              </a:rPr>
              <a:t>веза</a:t>
            </a:r>
            <a:endParaRPr lang="sr-Cyrl-RS" sz="2200" spc="-1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RS" sz="2200" spc="-10" dirty="0">
                <a:cs typeface="Times New Roman"/>
              </a:rPr>
              <a:t>Код веће киселости </a:t>
            </a:r>
            <a:r>
              <a:rPr lang="sr-Cyrl-RS" sz="2200" spc="-10" dirty="0" err="1">
                <a:cs typeface="Times New Roman"/>
              </a:rPr>
              <a:t>адхезива</a:t>
            </a:r>
            <a:r>
              <a:rPr lang="sr-Cyrl-RS" sz="2200" spc="-10" dirty="0">
                <a:cs typeface="Times New Roman"/>
              </a:rPr>
              <a:t> постиже се свеобухватнија </a:t>
            </a:r>
            <a:r>
              <a:rPr lang="sr-Cyrl-RS" sz="2200" spc="-10" dirty="0" err="1">
                <a:cs typeface="Times New Roman"/>
              </a:rPr>
              <a:t>деминерализација</a:t>
            </a:r>
            <a:r>
              <a:rPr lang="sr-Cyrl-RS" sz="2200" spc="-10" dirty="0">
                <a:cs typeface="Times New Roman"/>
              </a:rPr>
              <a:t>. Код мање киселости, заостаје </a:t>
            </a:r>
            <a:r>
              <a:rPr lang="sr-Cyrl-RS" sz="2200" spc="-10" dirty="0" err="1">
                <a:cs typeface="Times New Roman"/>
              </a:rPr>
              <a:t>хидроксиапатит</a:t>
            </a:r>
            <a:r>
              <a:rPr lang="sr-Cyrl-RS" sz="2200" spc="-10" dirty="0">
                <a:cs typeface="Times New Roman"/>
              </a:rPr>
              <a:t> који остаје </a:t>
            </a:r>
            <a:r>
              <a:rPr lang="sr-Cyrl-RS" sz="2200" spc="-10" dirty="0" err="1">
                <a:cs typeface="Times New Roman"/>
              </a:rPr>
              <a:t>инкапсулиран</a:t>
            </a:r>
            <a:r>
              <a:rPr lang="sr-Cyrl-RS" sz="2200" spc="-10" dirty="0">
                <a:cs typeface="Times New Roman"/>
              </a:rPr>
              <a:t> </a:t>
            </a:r>
            <a:r>
              <a:rPr lang="sr-Cyrl-RS" sz="2200" spc="-10" dirty="0" err="1">
                <a:cs typeface="Times New Roman"/>
              </a:rPr>
              <a:t>адхезивом</a:t>
            </a:r>
            <a:endParaRPr sz="2200" dirty="0"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71F428AA-47F9-F23B-B69D-A1AC4C040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16" y="381000"/>
            <a:ext cx="8153868" cy="1596177"/>
          </a:xfrm>
        </p:spPr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„Селективног нагризања </a:t>
            </a:r>
            <a:endParaRPr 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Čuvar mesta za sadržaj 6">
            <a:extLst>
              <a:ext uri="{FF2B5EF4-FFF2-40B4-BE49-F238E27FC236}">
                <a16:creationId xmlns:a16="http://schemas.microsoft.com/office/drawing/2014/main" id="{6479F588-96AF-2241-5E95-3C049318E5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8600" y="2133600"/>
            <a:ext cx="8477484" cy="4195023"/>
          </a:xfrm>
        </p:spPr>
        <p:txBody>
          <a:bodyPr>
            <a:normAutofit/>
          </a:bodyPr>
          <a:lstStyle/>
          <a:p>
            <a:r>
              <a:rPr lang="ru-RU" sz="2200" cap="none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2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спитивања су показала да </a:t>
            </a:r>
            <a:r>
              <a:rPr lang="ru-RU" sz="2200" cap="none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самонагризајући адхезиви </a:t>
            </a:r>
            <a:r>
              <a:rPr lang="ru-RU" sz="22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примењени по протоколу “самонагризања” </a:t>
            </a:r>
            <a:r>
              <a:rPr lang="ru-RU" sz="2200" b="1" cap="none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дају слабије резултате у погледу везе адхезив-глеђ</a:t>
            </a:r>
            <a:r>
              <a:rPr lang="ru-RU" sz="22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поређењу са адхезивима са киселинским нагризањем у протоколу “тоталног нагризања”</a:t>
            </a:r>
          </a:p>
          <a:p>
            <a:r>
              <a:rPr lang="ru-RU" sz="2200" cap="none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Самонагризајући адхезиви</a:t>
            </a:r>
            <a:r>
              <a:rPr lang="ru-RU" sz="22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нарочито двофазни, </a:t>
            </a:r>
            <a:r>
              <a:rPr lang="ru-RU" sz="2200" b="1" cap="none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остварују сличну јачину везе са дентином </a:t>
            </a:r>
            <a:r>
              <a:rPr lang="ru-RU" sz="22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као и адхезиви са киселинским нагризањем. </a:t>
            </a:r>
          </a:p>
          <a:p>
            <a:endParaRPr lang="ru-RU" sz="2200" cap="none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85965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5CB418D-18B5-68E8-FABF-074544AD9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7773339" cy="299678"/>
          </a:xfrm>
        </p:spPr>
        <p:txBody>
          <a:bodyPr>
            <a:noAutofit/>
          </a:bodyPr>
          <a:lstStyle/>
          <a:p>
            <a:r>
              <a:rPr lang="sr-Cyrl-R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„Селективног нагризања“</a:t>
            </a:r>
            <a:endParaRPr lang="sr-Latn-R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id="{A28C9109-E3FD-1403-1044-117720768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1000" y="1905000"/>
            <a:ext cx="8458199" cy="3886200"/>
          </a:xfrm>
        </p:spPr>
        <p:txBody>
          <a:bodyPr>
            <a:normAutofit fontScale="85000" lnSpcReduction="10000"/>
          </a:bodyPr>
          <a:lstStyle/>
          <a:p>
            <a:pPr marL="453390" indent="-226695" algn="just">
              <a:lnSpc>
                <a:spcPct val="150000"/>
              </a:lnSpc>
              <a:spcAft>
                <a:spcPts val="1000"/>
              </a:spcAft>
            </a:pPr>
            <a:r>
              <a:rPr lang="ru-RU" sz="2400" cap="none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400" cap="non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ва веза двофазних самонагризајућих адхезива и дентина је отпорнија на биодеградацијске процесе у дужем временском периоду. због тога је препоручена </a:t>
            </a:r>
            <a:r>
              <a:rPr lang="ru-RU" sz="2400" b="1" cap="none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комбинација добрих својстава две врсте адхезива и два протокола апликације – протокол “селективног нагризања”. </a:t>
            </a:r>
          </a:p>
          <a:p>
            <a:pPr marL="453390" indent="-226695" algn="just">
              <a:lnSpc>
                <a:spcPct val="150000"/>
              </a:lnSpc>
              <a:spcAft>
                <a:spcPts val="1000"/>
              </a:spcAft>
            </a:pPr>
            <a:r>
              <a:rPr lang="ru-RU" sz="2400" cap="none" dirty="0">
                <a:solidFill>
                  <a:schemeClr val="tx1"/>
                </a:solidFill>
                <a:latin typeface="+mn-lt"/>
              </a:rPr>
              <a:t>Суштина протокола “селективног нагризања” је да се глеђ нагриза ортофосфорном киселином по протоколу “тоталног нагризања”, док се на нетретирани дентин наноси самонагризајући адхезив по протоколу “самонагризања”</a:t>
            </a:r>
            <a:endParaRPr lang="sr-Latn-RS" sz="2400" cap="none" dirty="0">
              <a:solidFill>
                <a:schemeClr val="tx1"/>
              </a:solidFill>
              <a:latin typeface="+mn-lt"/>
            </a:endParaRPr>
          </a:p>
          <a:p>
            <a:pPr marL="453390" indent="-226695" algn="just">
              <a:lnSpc>
                <a:spcPct val="150000"/>
              </a:lnSpc>
              <a:spcAft>
                <a:spcPts val="1000"/>
              </a:spcAft>
            </a:pPr>
            <a:endParaRPr lang="sr-Latn-RS" sz="2200" cap="none" dirty="0"/>
          </a:p>
        </p:txBody>
      </p:sp>
    </p:spTree>
    <p:extLst>
      <p:ext uri="{BB962C8B-B14F-4D97-AF65-F5344CB8AC3E}">
        <p14:creationId xmlns:p14="http://schemas.microsoft.com/office/powerpoint/2010/main" val="383862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24964" y="408558"/>
            <a:ext cx="59950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chemeClr val="tx1"/>
                </a:solidFill>
              </a:rPr>
              <a:t>ВЕЗИВАЊЕ ЗА ЗУБНА</a:t>
            </a:r>
            <a:r>
              <a:rPr sz="3200" spc="-85" dirty="0">
                <a:solidFill>
                  <a:schemeClr val="tx1"/>
                </a:solidFill>
              </a:rPr>
              <a:t> </a:t>
            </a:r>
            <a:r>
              <a:rPr sz="3200" dirty="0">
                <a:solidFill>
                  <a:schemeClr val="tx1"/>
                </a:solidFill>
              </a:rPr>
              <a:t>ТКИВА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235456"/>
            <a:ext cx="8705215" cy="2687274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FF0000"/>
                </a:solidFill>
                <a:cs typeface="Times New Roman"/>
              </a:rPr>
              <a:t>А</a:t>
            </a:r>
            <a:r>
              <a:rPr lang="sr-Cyrl-RS" sz="2200" b="1" spc="-5" dirty="0">
                <a:solidFill>
                  <a:srgbClr val="FF0000"/>
                </a:solidFill>
                <a:cs typeface="Times New Roman"/>
              </a:rPr>
              <a:t>д</a:t>
            </a:r>
            <a:r>
              <a:rPr sz="2200" b="1" spc="-5" dirty="0" err="1">
                <a:solidFill>
                  <a:srgbClr val="FF0000"/>
                </a:solidFill>
                <a:cs typeface="Times New Roman"/>
              </a:rPr>
              <a:t>хезија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је способност спајања,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приањања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два</a:t>
            </a:r>
            <a:r>
              <a:rPr sz="2200" b="1" spc="5" dirty="0">
                <a:solidFill>
                  <a:srgbClr val="FF0000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тела</a:t>
            </a:r>
            <a:endParaRPr sz="2200" dirty="0">
              <a:cs typeface="Times New Roman"/>
            </a:endParaRPr>
          </a:p>
          <a:p>
            <a:pPr marL="355600" marR="386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dirty="0" err="1">
                <a:cs typeface="Times New Roman"/>
              </a:rPr>
              <a:t>Силе</a:t>
            </a:r>
            <a:r>
              <a:rPr sz="2200" dirty="0">
                <a:cs typeface="Times New Roman"/>
              </a:rPr>
              <a:t> а</a:t>
            </a:r>
            <a:r>
              <a:rPr lang="sr-Cyrl-RS" sz="2200" dirty="0">
                <a:cs typeface="Times New Roman"/>
              </a:rPr>
              <a:t>д</a:t>
            </a:r>
            <a:r>
              <a:rPr sz="2200" dirty="0" err="1">
                <a:cs typeface="Times New Roman"/>
              </a:rPr>
              <a:t>хезије</a:t>
            </a:r>
            <a:r>
              <a:rPr sz="2200" dirty="0">
                <a:cs typeface="Times New Roman"/>
              </a:rPr>
              <a:t> су силе </a:t>
            </a:r>
            <a:r>
              <a:rPr sz="2200" spc="-5" dirty="0">
                <a:cs typeface="Times New Roman"/>
              </a:rPr>
              <a:t>на граничним површинама различитих  </a:t>
            </a:r>
            <a:r>
              <a:rPr sz="2200" dirty="0">
                <a:cs typeface="Times New Roman"/>
              </a:rPr>
              <a:t>материјала </a:t>
            </a:r>
            <a:r>
              <a:rPr sz="2200" spc="-5" dirty="0">
                <a:cs typeface="Times New Roman"/>
              </a:rPr>
              <a:t>A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хезив</a:t>
            </a:r>
            <a:r>
              <a:rPr sz="2200" spc="-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мора добро да </a:t>
            </a:r>
            <a:r>
              <a:rPr sz="2200" b="1" spc="-5" dirty="0">
                <a:solidFill>
                  <a:srgbClr val="FF0000"/>
                </a:solidFill>
                <a:cs typeface="Times New Roman"/>
              </a:rPr>
              <a:t>кваси- </a:t>
            </a:r>
            <a:r>
              <a:rPr sz="2200" spc="-5" dirty="0">
                <a:cs typeface="Times New Roman"/>
              </a:rPr>
              <a:t>влажи</a:t>
            </a:r>
            <a:r>
              <a:rPr sz="2200" spc="-1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адхерентну</a:t>
            </a:r>
          </a:p>
          <a:p>
            <a:pPr marL="355600">
              <a:lnSpc>
                <a:spcPct val="100000"/>
              </a:lnSpc>
            </a:pPr>
            <a:r>
              <a:rPr sz="2200" spc="-5" dirty="0">
                <a:cs typeface="Times New Roman"/>
              </a:rPr>
              <a:t>површину </a:t>
            </a:r>
            <a:r>
              <a:rPr sz="2200" dirty="0">
                <a:cs typeface="Times New Roman"/>
              </a:rPr>
              <a:t>мери се </a:t>
            </a:r>
            <a:r>
              <a:rPr sz="2200" b="1" spc="-10" dirty="0">
                <a:solidFill>
                  <a:srgbClr val="FF0000"/>
                </a:solidFill>
                <a:cs typeface="Times New Roman"/>
              </a:rPr>
              <a:t>контактним </a:t>
            </a:r>
            <a:r>
              <a:rPr sz="2200" b="1" dirty="0">
                <a:solidFill>
                  <a:srgbClr val="FF0000"/>
                </a:solidFill>
                <a:cs typeface="Times New Roman"/>
              </a:rPr>
              <a:t>углом </a:t>
            </a:r>
            <a:r>
              <a:rPr sz="2200" dirty="0">
                <a:cs typeface="Times New Roman"/>
              </a:rPr>
              <a:t>који </a:t>
            </a:r>
            <a:r>
              <a:rPr sz="2200" spc="-5" dirty="0">
                <a:cs typeface="Times New Roman"/>
              </a:rPr>
              <a:t>ствара </a:t>
            </a:r>
            <a:r>
              <a:rPr sz="2200" dirty="0">
                <a:cs typeface="Times New Roman"/>
              </a:rPr>
              <a:t>кап</a:t>
            </a:r>
            <a:r>
              <a:rPr sz="2200" spc="9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адхезива</a:t>
            </a:r>
            <a:endParaRPr sz="2200" dirty="0"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dirty="0">
                <a:cs typeface="Times New Roman"/>
              </a:rPr>
              <a:t>када се </a:t>
            </a:r>
            <a:r>
              <a:rPr sz="2200" spc="-5" dirty="0">
                <a:cs typeface="Times New Roman"/>
              </a:rPr>
              <a:t>нанесе на површину</a:t>
            </a:r>
            <a:r>
              <a:rPr sz="2200" spc="-2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адхерента</a:t>
            </a:r>
            <a:endParaRPr sz="22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dirty="0">
                <a:cs typeface="Times New Roman"/>
              </a:rPr>
              <a:t>Добро </a:t>
            </a:r>
            <a:r>
              <a:rPr sz="2200" b="1" spc="-5" dirty="0">
                <a:cs typeface="Times New Roman"/>
              </a:rPr>
              <a:t>квашење </a:t>
            </a:r>
            <a:r>
              <a:rPr sz="2200" dirty="0">
                <a:cs typeface="Times New Roman"/>
              </a:rPr>
              <a:t>(мали контактни угао алфа) –добра</a:t>
            </a:r>
            <a:r>
              <a:rPr sz="2200" spc="-80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адхезија</a:t>
            </a: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cs typeface="Times New Roman"/>
              </a:rPr>
              <a:t>Слабо квашење </a:t>
            </a:r>
            <a:r>
              <a:rPr sz="2200" dirty="0">
                <a:cs typeface="Times New Roman"/>
              </a:rPr>
              <a:t>(велики </a:t>
            </a:r>
            <a:r>
              <a:rPr sz="2200" spc="-5" dirty="0">
                <a:cs typeface="Times New Roman"/>
              </a:rPr>
              <a:t>контактни </a:t>
            </a:r>
            <a:r>
              <a:rPr sz="2200" dirty="0">
                <a:cs typeface="Times New Roman"/>
              </a:rPr>
              <a:t>угао бета)- </a:t>
            </a:r>
            <a:r>
              <a:rPr sz="2200" spc="-5" dirty="0">
                <a:cs typeface="Times New Roman"/>
              </a:rPr>
              <a:t>лоша</a:t>
            </a:r>
            <a:r>
              <a:rPr sz="2200" spc="-15" dirty="0">
                <a:cs typeface="Times New Roman"/>
              </a:rPr>
              <a:t> </a:t>
            </a:r>
            <a:r>
              <a:rPr sz="2200" dirty="0">
                <a:cs typeface="Times New Roman"/>
              </a:rPr>
              <a:t>адхезија</a:t>
            </a:r>
          </a:p>
        </p:txBody>
      </p:sp>
      <p:sp>
        <p:nvSpPr>
          <p:cNvPr id="4" name="object 4"/>
          <p:cNvSpPr/>
          <p:nvPr/>
        </p:nvSpPr>
        <p:spPr>
          <a:xfrm>
            <a:off x="1443480" y="4343400"/>
            <a:ext cx="6358001" cy="2214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331" y="618517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/>
            <a:r>
              <a:rPr lang="en-US" sz="3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3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3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ХЕЗИВНА</a:t>
            </a:r>
            <a:r>
              <a:rPr lang="en-US" sz="3200" spc="-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</a:p>
        </p:txBody>
      </p:sp>
      <p:graphicFrame>
        <p:nvGraphicFramePr>
          <p:cNvPr id="23" name="object 3">
            <a:extLst>
              <a:ext uri="{FF2B5EF4-FFF2-40B4-BE49-F238E27FC236}">
                <a16:creationId xmlns:a16="http://schemas.microsoft.com/office/drawing/2014/main" id="{F33BD414-D007-12C3-2C1B-FFF790CCD1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1714701"/>
              </p:ext>
            </p:extLst>
          </p:nvPr>
        </p:nvGraphicFramePr>
        <p:xfrm>
          <a:off x="684862" y="2057400"/>
          <a:ext cx="7773338" cy="4038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3149" y="301913"/>
            <a:ext cx="665860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solidFill>
                  <a:schemeClr val="tx1"/>
                </a:solidFill>
              </a:rPr>
              <a:t>КОНДИЦИОНИРАЊЕ</a:t>
            </a:r>
            <a:r>
              <a:rPr sz="3200" spc="-5" dirty="0">
                <a:solidFill>
                  <a:schemeClr val="tx1"/>
                </a:solidFill>
              </a:rPr>
              <a:t> ГЛЕЂИ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8285" y="1295400"/>
            <a:ext cx="4323715" cy="4841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48260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cs typeface="Times New Roman"/>
              </a:rPr>
              <a:t>Нагризањем </a:t>
            </a:r>
            <a:r>
              <a:rPr sz="2200" spc="-5" dirty="0">
                <a:cs typeface="Times New Roman"/>
              </a:rPr>
              <a:t>површине  </a:t>
            </a:r>
            <a:r>
              <a:rPr sz="2200" spc="-10" dirty="0">
                <a:cs typeface="Times New Roman"/>
              </a:rPr>
              <a:t>глеђи</a:t>
            </a:r>
            <a:r>
              <a:rPr sz="2200" spc="-15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различитим</a:t>
            </a:r>
            <a:endParaRPr sz="2200" dirty="0">
              <a:cs typeface="Times New Roman"/>
            </a:endParaRPr>
          </a:p>
          <a:p>
            <a:pPr marL="355600" marR="154305">
              <a:lnSpc>
                <a:spcPct val="100000"/>
              </a:lnSpc>
              <a:spcBef>
                <a:spcPts val="5"/>
              </a:spcBef>
            </a:pPr>
            <a:r>
              <a:rPr sz="2200" spc="-10" dirty="0">
                <a:cs typeface="Times New Roman"/>
              </a:rPr>
              <a:t>киселинама</a:t>
            </a:r>
            <a:r>
              <a:rPr sz="2200" spc="-1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повећава се 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активна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површина </a:t>
            </a:r>
            <a:r>
              <a:rPr sz="2200" spc="-10" dirty="0">
                <a:cs typeface="Times New Roman"/>
              </a:rPr>
              <a:t>за  везу </a:t>
            </a:r>
            <a:r>
              <a:rPr sz="2200" spc="-5" dirty="0">
                <a:cs typeface="Times New Roman"/>
              </a:rPr>
              <a:t>са композитом чиме  се </a:t>
            </a:r>
            <a:r>
              <a:rPr sz="2200" spc="-5" dirty="0" err="1">
                <a:cs typeface="Times New Roman"/>
              </a:rPr>
              <a:t>побољшава</a:t>
            </a:r>
            <a:r>
              <a:rPr sz="2200" spc="-40" dirty="0">
                <a:cs typeface="Times New Roman"/>
              </a:rPr>
              <a:t> </a:t>
            </a:r>
            <a:r>
              <a:rPr sz="2200" spc="-5" dirty="0">
                <a:cs typeface="Times New Roman"/>
              </a:rPr>
              <a:t>а</a:t>
            </a:r>
            <a:r>
              <a:rPr lang="sr-Cyrl-RS" sz="2200" spc="-5" dirty="0">
                <a:cs typeface="Times New Roman"/>
              </a:rPr>
              <a:t>д</a:t>
            </a:r>
            <a:r>
              <a:rPr sz="2200" spc="-5" dirty="0" err="1">
                <a:cs typeface="Times New Roman"/>
              </a:rPr>
              <a:t>хезија</a:t>
            </a:r>
            <a:endParaRPr lang="sr-Cyrl-RS" sz="2200" spc="-5" dirty="0">
              <a:cs typeface="Times New Roman"/>
            </a:endParaRPr>
          </a:p>
          <a:p>
            <a:pPr marL="355600" marR="154305">
              <a:lnSpc>
                <a:spcPct val="100000"/>
              </a:lnSpc>
              <a:spcBef>
                <a:spcPts val="5"/>
              </a:spcBef>
            </a:pPr>
            <a:endParaRPr lang="sr-Cyrl-RS" sz="2200" spc="-5" dirty="0">
              <a:cs typeface="Times New Roman"/>
            </a:endParaRPr>
          </a:p>
          <a:p>
            <a:pPr marL="355600" marR="154305">
              <a:lnSpc>
                <a:spcPct val="100000"/>
              </a:lnSpc>
              <a:spcBef>
                <a:spcPts val="5"/>
              </a:spcBef>
            </a:pPr>
            <a:endParaRPr lang="sr-Cyrl-RS" sz="2200" spc="-5" dirty="0">
              <a:cs typeface="Times New Roman"/>
            </a:endParaRPr>
          </a:p>
          <a:p>
            <a:pPr marL="355600" marR="154305">
              <a:lnSpc>
                <a:spcPct val="100000"/>
              </a:lnSpc>
              <a:spcBef>
                <a:spcPts val="5"/>
              </a:spcBef>
            </a:pPr>
            <a:endParaRPr sz="2200" dirty="0"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За кондиционирање </a:t>
            </a:r>
            <a:r>
              <a:rPr sz="2200" spc="-10" dirty="0">
                <a:cs typeface="Times New Roman"/>
              </a:rPr>
              <a:t>глеђи  </a:t>
            </a:r>
            <a:r>
              <a:rPr sz="2200" spc="-5" dirty="0">
                <a:cs typeface="Times New Roman"/>
              </a:rPr>
              <a:t>користи се </a:t>
            </a:r>
            <a:r>
              <a:rPr sz="2200" b="1" dirty="0">
                <a:solidFill>
                  <a:srgbClr val="6600CC"/>
                </a:solidFill>
                <a:cs typeface="Times New Roman"/>
              </a:rPr>
              <a:t>35</a:t>
            </a:r>
            <a:r>
              <a:rPr sz="2200" b="1" spc="-1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-37%</a:t>
            </a:r>
            <a:endParaRPr sz="2200" dirty="0">
              <a:cs typeface="Times New Roman"/>
            </a:endParaRPr>
          </a:p>
          <a:p>
            <a:pPr marL="355600" marR="642620">
              <a:lnSpc>
                <a:spcPct val="100000"/>
              </a:lnSpc>
            </a:pPr>
            <a:r>
              <a:rPr sz="2200" b="1" spc="-10" dirty="0">
                <a:solidFill>
                  <a:srgbClr val="6600CC"/>
                </a:solidFill>
                <a:cs typeface="Times New Roman"/>
              </a:rPr>
              <a:t>раствор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фосфорне</a:t>
            </a:r>
            <a:r>
              <a:rPr sz="2200" spc="-5" dirty="0">
                <a:solidFill>
                  <a:srgbClr val="3333FF"/>
                </a:solidFill>
                <a:cs typeface="Times New Roman"/>
              </a:rPr>
              <a:t>, 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лимунска </a:t>
            </a:r>
            <a:r>
              <a:rPr sz="2200" spc="-5" dirty="0">
                <a:cs typeface="Times New Roman"/>
              </a:rPr>
              <a:t>киселина у  облику</a:t>
            </a:r>
            <a:r>
              <a:rPr sz="2200" dirty="0">
                <a:solidFill>
                  <a:srgbClr val="3333FF"/>
                </a:solidFill>
                <a:cs typeface="Times New Roman"/>
              </a:rPr>
              <a:t> 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гела</a:t>
            </a:r>
            <a:endParaRPr sz="2200" b="1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29200" y="989345"/>
            <a:ext cx="3733800" cy="2744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29200" y="4038600"/>
            <a:ext cx="3737043" cy="25670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4250" y="316484"/>
            <a:ext cx="866889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2480" marR="5080" indent="-780415" algn="ctr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КОНД</a:t>
            </a:r>
            <a:r>
              <a:rPr sz="3200" b="1" spc="-15" dirty="0">
                <a:latin typeface="Times New Roman"/>
                <a:cs typeface="Times New Roman"/>
              </a:rPr>
              <a:t>И</a:t>
            </a:r>
            <a:r>
              <a:rPr sz="3200" b="1" dirty="0">
                <a:latin typeface="Times New Roman"/>
                <a:cs typeface="Times New Roman"/>
              </a:rPr>
              <a:t>ЦИ</a:t>
            </a:r>
            <a:r>
              <a:rPr sz="3200" b="1" spc="-15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НИ</a:t>
            </a:r>
            <a:r>
              <a:rPr sz="3200" b="1" spc="-15" dirty="0">
                <a:latin typeface="Times New Roman"/>
                <a:cs typeface="Times New Roman"/>
              </a:rPr>
              <a:t>Р</a:t>
            </a:r>
            <a:r>
              <a:rPr sz="3200" b="1" dirty="0">
                <a:latin typeface="Times New Roman"/>
                <a:cs typeface="Times New Roman"/>
              </a:rPr>
              <a:t>АЊЕ</a:t>
            </a:r>
            <a:r>
              <a:rPr sz="3200" b="1" spc="-3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ГЛЕЂИ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4250" y="1509560"/>
            <a:ext cx="4500880" cy="45031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30504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Times New Roman"/>
                <a:cs typeface="Times New Roman"/>
              </a:rPr>
              <a:t>Нагризањем </a:t>
            </a:r>
            <a:r>
              <a:rPr sz="2200" spc="-5" dirty="0">
                <a:latin typeface="Times New Roman"/>
                <a:cs typeface="Times New Roman"/>
              </a:rPr>
              <a:t>глеђи долази  до деминерализације и  растварања</a:t>
            </a:r>
            <a:endParaRPr sz="2200" dirty="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spc="-5" dirty="0">
                <a:latin typeface="Times New Roman"/>
                <a:cs typeface="Times New Roman"/>
              </a:rPr>
              <a:t>хидроксиапатита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до</a:t>
            </a:r>
            <a:endParaRPr sz="2200" dirty="0">
              <a:latin typeface="Times New Roman"/>
              <a:cs typeface="Times New Roman"/>
            </a:endParaRPr>
          </a:p>
          <a:p>
            <a:pPr marL="355600" marR="22860">
              <a:lnSpc>
                <a:spcPct val="100000"/>
              </a:lnSpc>
              <a:spcBef>
                <a:spcPts val="5"/>
              </a:spcBef>
            </a:pPr>
            <a:r>
              <a:rPr sz="2200" b="1" spc="-5" dirty="0">
                <a:solidFill>
                  <a:srgbClr val="6600CC"/>
                </a:solidFill>
                <a:latin typeface="Times New Roman"/>
                <a:cs typeface="Times New Roman"/>
              </a:rPr>
              <a:t>формирања порозне  </a:t>
            </a:r>
            <a:r>
              <a:rPr sz="2200" b="1" spc="-10" dirty="0">
                <a:solidFill>
                  <a:srgbClr val="6600CC"/>
                </a:solidFill>
                <a:latin typeface="Times New Roman"/>
                <a:cs typeface="Times New Roman"/>
              </a:rPr>
              <a:t>површине </a:t>
            </a:r>
            <a:r>
              <a:rPr sz="2200" spc="-5" dirty="0">
                <a:latin typeface="Times New Roman"/>
                <a:cs typeface="Times New Roman"/>
              </a:rPr>
              <a:t>у коју се </a:t>
            </a:r>
            <a:r>
              <a:rPr lang="sr-Cyrl-RS" sz="2200" spc="-5" dirty="0">
                <a:latin typeface="Times New Roman"/>
                <a:cs typeface="Times New Roman"/>
              </a:rPr>
              <a:t>касније </a:t>
            </a:r>
            <a:r>
              <a:rPr sz="2200" b="1" spc="-5" dirty="0" err="1">
                <a:solidFill>
                  <a:srgbClr val="6600CC"/>
                </a:solidFill>
                <a:latin typeface="Times New Roman"/>
                <a:cs typeface="Times New Roman"/>
              </a:rPr>
              <a:t>улива</a:t>
            </a:r>
            <a:r>
              <a:rPr sz="2200" b="1" spc="-5" dirty="0">
                <a:solidFill>
                  <a:srgbClr val="6600CC"/>
                </a:solidFill>
                <a:latin typeface="Times New Roman"/>
                <a:cs typeface="Times New Roman"/>
              </a:rPr>
              <a:t>  адхезивно средство –  </a:t>
            </a:r>
            <a:r>
              <a:rPr sz="2200" b="1" spc="-10" dirty="0">
                <a:solidFill>
                  <a:srgbClr val="6600CC"/>
                </a:solidFill>
                <a:latin typeface="Times New Roman"/>
                <a:cs typeface="Times New Roman"/>
              </a:rPr>
              <a:t>нисковискозна </a:t>
            </a:r>
            <a:r>
              <a:rPr sz="2200" b="1" spc="-5" dirty="0">
                <a:solidFill>
                  <a:srgbClr val="6600CC"/>
                </a:solidFill>
                <a:latin typeface="Times New Roman"/>
                <a:cs typeface="Times New Roman"/>
              </a:rPr>
              <a:t>смола –  </a:t>
            </a:r>
            <a:r>
              <a:rPr sz="2200" b="1" spc="-5" dirty="0" err="1">
                <a:solidFill>
                  <a:srgbClr val="6600CC"/>
                </a:solidFill>
                <a:latin typeface="Times New Roman"/>
                <a:cs typeface="Times New Roman"/>
              </a:rPr>
              <a:t>бонд</a:t>
            </a:r>
            <a:endParaRPr lang="sr-Cyrl-RS" sz="2200" b="1" spc="-5" dirty="0">
              <a:solidFill>
                <a:srgbClr val="6600CC"/>
              </a:solidFill>
              <a:latin typeface="Times New Roman"/>
              <a:cs typeface="Times New Roman"/>
            </a:endParaRPr>
          </a:p>
          <a:p>
            <a:pPr marL="355600" marR="22860">
              <a:lnSpc>
                <a:spcPct val="100000"/>
              </a:lnSpc>
              <a:spcBef>
                <a:spcPts val="5"/>
              </a:spcBef>
            </a:pPr>
            <a:endParaRPr lang="sr-Cyrl-RS" sz="2200" b="1" spc="-5" dirty="0">
              <a:solidFill>
                <a:srgbClr val="6600CC"/>
              </a:solidFill>
              <a:latin typeface="Times New Roman"/>
              <a:cs typeface="Times New Roman"/>
            </a:endParaRPr>
          </a:p>
          <a:p>
            <a:pPr marL="355600" marR="22860">
              <a:lnSpc>
                <a:spcPct val="100000"/>
              </a:lnSpc>
              <a:spcBef>
                <a:spcPts val="5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Times New Roman"/>
                <a:cs typeface="Times New Roman"/>
              </a:rPr>
              <a:t>После полимеризације  </a:t>
            </a:r>
            <a:r>
              <a:rPr sz="2200" b="1" spc="-10" dirty="0">
                <a:latin typeface="Times New Roman"/>
                <a:cs typeface="Times New Roman"/>
              </a:rPr>
              <a:t>трнови </a:t>
            </a:r>
            <a:r>
              <a:rPr sz="2200" b="1" spc="-5" dirty="0">
                <a:latin typeface="Times New Roman"/>
                <a:cs typeface="Times New Roman"/>
              </a:rPr>
              <a:t>смоле </a:t>
            </a:r>
            <a:r>
              <a:rPr sz="2200" spc="-5" dirty="0">
                <a:latin typeface="Times New Roman"/>
                <a:cs typeface="Times New Roman"/>
              </a:rPr>
              <a:t>улазе у поре  </a:t>
            </a:r>
            <a:r>
              <a:rPr sz="2200" spc="-5" dirty="0" err="1">
                <a:latin typeface="Times New Roman"/>
                <a:cs typeface="Times New Roman"/>
              </a:rPr>
              <a:t>нагрижене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 err="1">
                <a:latin typeface="Times New Roman"/>
                <a:cs typeface="Times New Roman"/>
              </a:rPr>
              <a:t>глеђи</a:t>
            </a:r>
            <a:r>
              <a:rPr lang="sr-Cyrl-RS" sz="2200" spc="-10" dirty="0">
                <a:latin typeface="Times New Roman"/>
                <a:cs typeface="Times New Roman"/>
              </a:rPr>
              <a:t> </a:t>
            </a:r>
            <a:r>
              <a:rPr sz="2200" spc="-5" dirty="0" err="1">
                <a:latin typeface="Times New Roman"/>
                <a:cs typeface="Times New Roman"/>
              </a:rPr>
              <a:t>остварујући</a:t>
            </a:r>
            <a:endParaRPr sz="2200" dirty="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b="1" spc="-10" dirty="0">
                <a:solidFill>
                  <a:srgbClr val="6600CC"/>
                </a:solidFill>
                <a:latin typeface="Times New Roman"/>
                <a:cs typeface="Times New Roman"/>
              </a:rPr>
              <a:t>микромеханичку</a:t>
            </a:r>
            <a:r>
              <a:rPr sz="2200" b="1" dirty="0">
                <a:solidFill>
                  <a:srgbClr val="6600CC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6600CC"/>
                </a:solidFill>
                <a:latin typeface="Times New Roman"/>
                <a:cs typeface="Times New Roman"/>
              </a:rPr>
              <a:t>везу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72125" y="1504696"/>
            <a:ext cx="3857625" cy="25339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72126" y="4191001"/>
            <a:ext cx="3811015" cy="25339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982758"/>
            <a:ext cx="906208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1645" marR="5080" indent="-44958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chemeClr val="tx1"/>
                </a:solidFill>
              </a:rPr>
              <a:t>КОНД</a:t>
            </a:r>
            <a:r>
              <a:rPr sz="3200" spc="-15" dirty="0">
                <a:solidFill>
                  <a:schemeClr val="tx1"/>
                </a:solidFill>
              </a:rPr>
              <a:t>И</a:t>
            </a:r>
            <a:r>
              <a:rPr sz="3200" dirty="0">
                <a:solidFill>
                  <a:schemeClr val="tx1"/>
                </a:solidFill>
              </a:rPr>
              <a:t>ЦИ</a:t>
            </a:r>
            <a:r>
              <a:rPr sz="3200" spc="-15" dirty="0">
                <a:solidFill>
                  <a:schemeClr val="tx1"/>
                </a:solidFill>
              </a:rPr>
              <a:t>О</a:t>
            </a:r>
            <a:r>
              <a:rPr sz="3200" dirty="0">
                <a:solidFill>
                  <a:schemeClr val="tx1"/>
                </a:solidFill>
              </a:rPr>
              <a:t>НИ</a:t>
            </a:r>
            <a:r>
              <a:rPr sz="3200" spc="-15" dirty="0">
                <a:solidFill>
                  <a:schemeClr val="tx1"/>
                </a:solidFill>
              </a:rPr>
              <a:t>Р</a:t>
            </a:r>
            <a:r>
              <a:rPr sz="3200" dirty="0">
                <a:solidFill>
                  <a:schemeClr val="tx1"/>
                </a:solidFill>
              </a:rPr>
              <a:t>АЊЕ</a:t>
            </a:r>
            <a:r>
              <a:rPr sz="3200" spc="-35" dirty="0">
                <a:solidFill>
                  <a:schemeClr val="tx1"/>
                </a:solidFill>
              </a:rPr>
              <a:t> </a:t>
            </a:r>
            <a:r>
              <a:rPr sz="3200" spc="-5" dirty="0">
                <a:solidFill>
                  <a:schemeClr val="tx1"/>
                </a:solidFill>
              </a:rPr>
              <a:t>ДЕНТИНА</a:t>
            </a:r>
          </a:p>
        </p:txBody>
      </p:sp>
      <p:sp>
        <p:nvSpPr>
          <p:cNvPr id="4" name="object 4"/>
          <p:cNvSpPr/>
          <p:nvPr/>
        </p:nvSpPr>
        <p:spPr>
          <a:xfrm>
            <a:off x="4828730" y="1748837"/>
            <a:ext cx="4174743" cy="2458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AC56E339-91AB-E83D-22C4-F476C8638631}"/>
              </a:ext>
            </a:extLst>
          </p:cNvPr>
          <p:cNvSpPr/>
          <p:nvPr/>
        </p:nvSpPr>
        <p:spPr>
          <a:xfrm>
            <a:off x="4906796" y="4419600"/>
            <a:ext cx="4174743" cy="23269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7667D2AA-9486-97DA-46E4-0FF666B846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4105266"/>
              </p:ext>
            </p:extLst>
          </p:nvPr>
        </p:nvGraphicFramePr>
        <p:xfrm>
          <a:off x="0" y="2131475"/>
          <a:ext cx="4691380" cy="4152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5001" y="387807"/>
            <a:ext cx="706335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715" marR="5080" indent="-12065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КОН</a:t>
            </a:r>
            <a:r>
              <a:rPr sz="3200" b="1" spc="-15" dirty="0">
                <a:latin typeface="Times New Roman"/>
                <a:cs typeface="Times New Roman"/>
              </a:rPr>
              <a:t>Д</a:t>
            </a:r>
            <a:r>
              <a:rPr sz="3200" b="1" dirty="0">
                <a:latin typeface="Times New Roman"/>
                <a:cs typeface="Times New Roman"/>
              </a:rPr>
              <a:t>И</a:t>
            </a:r>
            <a:r>
              <a:rPr sz="3200" b="1" spc="-15" dirty="0">
                <a:latin typeface="Times New Roman"/>
                <a:cs typeface="Times New Roman"/>
              </a:rPr>
              <a:t>Ц</a:t>
            </a:r>
            <a:r>
              <a:rPr sz="3200" b="1" dirty="0">
                <a:latin typeface="Times New Roman"/>
                <a:cs typeface="Times New Roman"/>
              </a:rPr>
              <a:t>И</a:t>
            </a:r>
            <a:r>
              <a:rPr sz="3200" b="1" spc="-15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Н</a:t>
            </a:r>
            <a:r>
              <a:rPr sz="3200" b="1" spc="-15" dirty="0">
                <a:latin typeface="Times New Roman"/>
                <a:cs typeface="Times New Roman"/>
              </a:rPr>
              <a:t>И</a:t>
            </a:r>
            <a:r>
              <a:rPr sz="3200" b="1" dirty="0">
                <a:latin typeface="Times New Roman"/>
                <a:cs typeface="Times New Roman"/>
              </a:rPr>
              <a:t>Р</a:t>
            </a:r>
            <a:r>
              <a:rPr sz="3200" b="1" spc="-5" dirty="0">
                <a:latin typeface="Times New Roman"/>
                <a:cs typeface="Times New Roman"/>
              </a:rPr>
              <a:t>АЊЕ</a:t>
            </a:r>
            <a:r>
              <a:rPr sz="3200" b="1" spc="-5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ДЕНТИНА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67485" y="3880331"/>
            <a:ext cx="3100958" cy="22146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59379" y="1423808"/>
            <a:ext cx="3178175" cy="22146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837619F1-6FE5-2B2A-7062-8581AB97DA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190468"/>
              </p:ext>
            </p:extLst>
          </p:nvPr>
        </p:nvGraphicFramePr>
        <p:xfrm>
          <a:off x="216099" y="1219200"/>
          <a:ext cx="4942840" cy="4841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234" y="1054069"/>
            <a:ext cx="732218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solidFill>
                  <a:schemeClr val="tx1"/>
                </a:solidFill>
              </a:rPr>
              <a:t>КОНДИЦИОНИРАЊЕ</a:t>
            </a:r>
            <a:r>
              <a:rPr sz="3200" spc="10" dirty="0">
                <a:solidFill>
                  <a:schemeClr val="tx1"/>
                </a:solidFill>
              </a:rPr>
              <a:t> </a:t>
            </a:r>
            <a:r>
              <a:rPr sz="3200" spc="-5" dirty="0">
                <a:solidFill>
                  <a:schemeClr val="tx1"/>
                </a:solidFill>
              </a:rPr>
              <a:t>ДЕНТИНА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2085444"/>
            <a:ext cx="8227059" cy="13920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cs typeface="Times New Roman"/>
              </a:rPr>
              <a:t>Органске </a:t>
            </a:r>
            <a:r>
              <a:rPr sz="2200" spc="-10" dirty="0">
                <a:cs typeface="Times New Roman"/>
              </a:rPr>
              <a:t>киселине </a:t>
            </a:r>
            <a:r>
              <a:rPr sz="2200" spc="-5" dirty="0">
                <a:cs typeface="Times New Roman"/>
              </a:rPr>
              <a:t>се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не</a:t>
            </a:r>
            <a:r>
              <a:rPr lang="sr-Cyrl-RS"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испирају</a:t>
            </a:r>
            <a:r>
              <a:rPr lang="sr-Cyrl-RS" sz="2200" b="1" spc="-10" dirty="0">
                <a:solidFill>
                  <a:srgbClr val="6600CC"/>
                </a:solidFill>
                <a:cs typeface="Times New Roman"/>
              </a:rPr>
              <a:t>,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размазни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слој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 се не 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уклања</a:t>
            </a:r>
            <a:r>
              <a:rPr sz="2200" b="1" spc="-6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10" dirty="0" err="1">
                <a:solidFill>
                  <a:srgbClr val="6600CC"/>
                </a:solidFill>
                <a:cs typeface="Times New Roman"/>
              </a:rPr>
              <a:t>него</a:t>
            </a:r>
            <a:r>
              <a:rPr sz="2200" b="1" spc="-10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се само </a:t>
            </a:r>
            <a:r>
              <a:rPr sz="2200" b="1" spc="-5" dirty="0" err="1">
                <a:solidFill>
                  <a:srgbClr val="6600CC"/>
                </a:solidFill>
                <a:cs typeface="Times New Roman"/>
              </a:rPr>
              <a:t>модификује</a:t>
            </a:r>
            <a:r>
              <a:rPr sz="2200" b="1" spc="-5" dirty="0">
                <a:solidFill>
                  <a:srgbClr val="6600CC"/>
                </a:solidFill>
                <a:cs typeface="Times New Roman"/>
              </a:rPr>
              <a:t> </a:t>
            </a:r>
            <a:r>
              <a:rPr sz="2200" b="1" spc="-5" dirty="0">
                <a:solidFill>
                  <a:srgbClr val="3333FF"/>
                </a:solidFill>
                <a:cs typeface="Times New Roman"/>
              </a:rPr>
              <a:t> </a:t>
            </a:r>
            <a:endParaRPr lang="sr-Cyrl-RS" sz="2200" b="1" spc="-5" dirty="0">
              <a:solidFill>
                <a:srgbClr val="3333FF"/>
              </a:solidFill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RS" sz="2200" spc="-5" dirty="0" err="1">
                <a:cs typeface="Times New Roman"/>
              </a:rPr>
              <a:t>Самонагризајући</a:t>
            </a:r>
            <a:r>
              <a:rPr lang="sr-Cyrl-RS" sz="2200" spc="-5" dirty="0">
                <a:cs typeface="Times New Roman"/>
              </a:rPr>
              <a:t> </a:t>
            </a:r>
            <a:r>
              <a:rPr lang="sr-Cyrl-RS" sz="2200" spc="-5" dirty="0" err="1">
                <a:cs typeface="Times New Roman"/>
              </a:rPr>
              <a:t>адхезиви</a:t>
            </a:r>
            <a:r>
              <a:rPr lang="sr-Cyrl-RS" sz="2200" spc="-5" dirty="0">
                <a:cs typeface="Times New Roman"/>
              </a:rPr>
              <a:t> (</a:t>
            </a:r>
            <a:r>
              <a:rPr lang="sr-Latn-RS" sz="2200" spc="-5" dirty="0">
                <a:cs typeface="Times New Roman"/>
              </a:rPr>
              <a:t>x1500, x5000)</a:t>
            </a:r>
            <a:endParaRPr lang="sr-Cyrl-RS" sz="2200" spc="-5" dirty="0"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354965" algn="l"/>
                <a:tab pos="355600" algn="l"/>
              </a:tabLst>
            </a:pPr>
            <a:endParaRPr sz="22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90581" y="3429000"/>
            <a:ext cx="4190998" cy="27552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Picture 2" descr="Figure thumbnail gr4">
            <a:extLst>
              <a:ext uri="{FF2B5EF4-FFF2-40B4-BE49-F238E27FC236}">
                <a16:creationId xmlns:a16="http://schemas.microsoft.com/office/drawing/2014/main" id="{C83AF79C-1B7B-B31E-F3B3-60C8A0821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5" y="3429001"/>
            <a:ext cx="4104781" cy="27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Kapljica</Template>
  <TotalTime>883</TotalTime>
  <Words>1599</Words>
  <Application>Microsoft Office PowerPoint</Application>
  <PresentationFormat>Projekcija na ekranu (4:3)</PresentationFormat>
  <Paragraphs>135</Paragraphs>
  <Slides>28</Slides>
  <Notes>1</Notes>
  <HiddenSlides>0</HiddenSlides>
  <MMClips>0</MMClips>
  <ScaleCrop>false</ScaleCrop>
  <HeadingPairs>
    <vt:vector size="6" baseType="variant">
      <vt:variant>
        <vt:lpstr>Korišćeni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Tw Cen MT</vt:lpstr>
      <vt:lpstr>Kapljica</vt:lpstr>
      <vt:lpstr>Адхезивна средства</vt:lpstr>
      <vt:lpstr>АдХЕЗИВНА  ПРЕПАРАЦИЈА</vt:lpstr>
      <vt:lpstr>ВЕЗИВАЊЕ ЗА ЗУБНА ТКИВА</vt:lpstr>
      <vt:lpstr>АдХЕЗИВНА СРЕДСТВА</vt:lpstr>
      <vt:lpstr>КОНДИЦИОНИРАЊЕ ГЛЕЂИ</vt:lpstr>
      <vt:lpstr>PowerPoint prezentacija</vt:lpstr>
      <vt:lpstr>КОНДИЦИОНИРАЊЕ ДЕНТИНА</vt:lpstr>
      <vt:lpstr>PowerPoint prezentacija</vt:lpstr>
      <vt:lpstr>КОНДИЦИОНИРАЊЕ ДЕНТИНА</vt:lpstr>
      <vt:lpstr>Дентин адхезивна  средства (ДАС)</vt:lpstr>
      <vt:lpstr>PowerPoint prezentacija</vt:lpstr>
      <vt:lpstr>PowerPoint prezentacija</vt:lpstr>
      <vt:lpstr>PowerPoint prezentacija</vt:lpstr>
      <vt:lpstr>-АдХЕЗИВ- -ХИБРИДНИ СЛОЈ-</vt:lpstr>
      <vt:lpstr>Класификација даС у односу на размазни слој</vt:lpstr>
      <vt:lpstr>Класификација дас на основу хронолошког развоја  и везе са дентином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Механизам адхезије</vt:lpstr>
      <vt:lpstr>PowerPoint prezentacija</vt:lpstr>
      <vt:lpstr>Адхезивна средства са потпуним  нагризањем глеђи и дентина total-etch </vt:lpstr>
      <vt:lpstr>Самонагризајућа  Адхезивна средства   self-etch</vt:lpstr>
      <vt:lpstr>Самонагризајућа атхезивна средстава</vt:lpstr>
      <vt:lpstr>Протокол „Селективног нагризања </vt:lpstr>
      <vt:lpstr>Протокол „Селективног нагризања“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Атхезивна средства</dc:title>
  <dc:creator>user</dc:creator>
  <cp:lastModifiedBy>Milica Popovic</cp:lastModifiedBy>
  <cp:revision>9</cp:revision>
  <dcterms:created xsi:type="dcterms:W3CDTF">2019-02-11T11:34:42Z</dcterms:created>
  <dcterms:modified xsi:type="dcterms:W3CDTF">2023-11-06T13:58:07Z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2013-11-03T00:00:00Z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2019-02-11T00:00:00Z</vt:filetime>
  </property>
</Properties>
</file>